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Arimo Bold" charset="1" panose="020B0704020202020204"/>
      <p:regular r:id="rId31"/>
    </p:embeddedFont>
    <p:embeddedFont>
      <p:font typeface="Inter" charset="1" panose="020B0502030000000004"/>
      <p:regular r:id="rId35"/>
    </p:embeddedFont>
    <p:embeddedFont>
      <p:font typeface="Inter Bold" charset="1" panose="020B0802030000000004"/>
      <p:regular r:id="rId41"/>
    </p:embeddedFont>
    <p:embeddedFont>
      <p:font typeface="Canva Sans Bold" charset="1" panose="020B0803030501040103"/>
      <p:regular r:id="rId46"/>
    </p:embeddedFont>
    <p:embeddedFont>
      <p:font typeface="Canva Sans" charset="1" panose="020B0503030501040103"/>
      <p:regular r:id="rId47"/>
    </p:embeddedFont>
    <p:embeddedFont>
      <p:font typeface="Source Serif Pro Bold" charset="1" panose="02040803050405020204"/>
      <p:regular r:id="rId48"/>
    </p:embeddedFont>
    <p:embeddedFont>
      <p:font typeface="Aileron Ultra-Bold" charset="1" panose="00000A00000000000000"/>
      <p:regular r:id="rId49"/>
    </p:embeddedFont>
    <p:embeddedFont>
      <p:font typeface="Aileron Bold" charset="1" panose="00000800000000000000"/>
      <p:regular r:id="rId50"/>
    </p:embeddedFont>
    <p:embeddedFont>
      <p:font typeface="Caveat Brush" charset="1" panose="00000000000000000000"/>
      <p:regular r:id="rId52"/>
    </p:embeddedFont>
    <p:embeddedFont>
      <p:font typeface="Questrial" charset="1" panose="020000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notesMasters/notesMaster1.xml" Type="http://schemas.openxmlformats.org/officeDocument/2006/relationships/notesMaster"/><Relationship Id="rId33" Target="theme/theme2.xml" Type="http://schemas.openxmlformats.org/officeDocument/2006/relationships/theme"/><Relationship Id="rId34" Target="notesSlides/notesSlide1.xml" Type="http://schemas.openxmlformats.org/officeDocument/2006/relationships/notesSlide"/><Relationship Id="rId35" Target="fonts/font35.fntdata" Type="http://schemas.openxmlformats.org/officeDocument/2006/relationships/font"/><Relationship Id="rId36" Target="notesSlides/notesSlide2.xml" Type="http://schemas.openxmlformats.org/officeDocument/2006/relationships/notesSlide"/><Relationship Id="rId37" Target="notesSlides/notesSlide3.xml" Type="http://schemas.openxmlformats.org/officeDocument/2006/relationships/notesSlide"/><Relationship Id="rId38" Target="notesSlides/notesSlide4.xml" Type="http://schemas.openxmlformats.org/officeDocument/2006/relationships/notesSlide"/><Relationship Id="rId39" Target="notesSlides/notesSlide5.xml" Type="http://schemas.openxmlformats.org/officeDocument/2006/relationships/notesSlide"/><Relationship Id="rId4" Target="theme/theme1.xml" Type="http://schemas.openxmlformats.org/officeDocument/2006/relationships/theme"/><Relationship Id="rId40" Target="notesSlides/notesSlide6.xml" Type="http://schemas.openxmlformats.org/officeDocument/2006/relationships/notesSlide"/><Relationship Id="rId41" Target="fonts/font41.fntdata" Type="http://schemas.openxmlformats.org/officeDocument/2006/relationships/font"/><Relationship Id="rId42" Target="notesSlides/notesSlide7.xml" Type="http://schemas.openxmlformats.org/officeDocument/2006/relationships/notesSlide"/><Relationship Id="rId43" Target="notesSlides/notesSlide8.xml" Type="http://schemas.openxmlformats.org/officeDocument/2006/relationships/notesSlide"/><Relationship Id="rId44" Target="notesSlides/notesSlide9.xml" Type="http://schemas.openxmlformats.org/officeDocument/2006/relationships/notesSlide"/><Relationship Id="rId45" Target="notesSlides/notesSlide10.xml" Type="http://schemas.openxmlformats.org/officeDocument/2006/relationships/note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notesSlides/notesSlide11.xml" Type="http://schemas.openxmlformats.org/officeDocument/2006/relationships/notesSlide"/><Relationship Id="rId52" Target="fonts/font52.fntdata" Type="http://schemas.openxmlformats.org/officeDocument/2006/relationships/font"/><Relationship Id="rId53" Target="notesSlides/notesSlide12.xml" Type="http://schemas.openxmlformats.org/officeDocument/2006/relationships/notesSlide"/><Relationship Id="rId54" Target="fonts/font54.fntdata" Type="http://schemas.openxmlformats.org/officeDocument/2006/relationships/font"/><Relationship Id="rId55" Target="notesSlides/notesSlide13.xml" Type="http://schemas.openxmlformats.org/officeDocument/2006/relationships/notesSlide"/><Relationship Id="rId56" Target="notesSlides/notesSlide14.xml" Type="http://schemas.openxmlformats.org/officeDocument/2006/relationships/notesSlide"/><Relationship Id="rId57" Target="notesSlides/notesSlide15.xml" Type="http://schemas.openxmlformats.org/officeDocument/2006/relationships/notesSlide"/><Relationship Id="rId58" Target="notesSlides/notesSlide16.xml" Type="http://schemas.openxmlformats.org/officeDocument/2006/relationships/notesSlide"/><Relationship Id="rId59" Target="notesSlides/notesSlide17.xml" Type="http://schemas.openxmlformats.org/officeDocument/2006/relationships/notesSlide"/><Relationship Id="rId6" Target="slides/slide1.xml" Type="http://schemas.openxmlformats.org/officeDocument/2006/relationships/slide"/><Relationship Id="rId60" Target="notesSlides/notesSlide18.xml" Type="http://schemas.openxmlformats.org/officeDocument/2006/relationships/notesSlide"/><Relationship Id="rId61" Target="notesSlides/notesSlide19.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8.png" Type="http://schemas.openxmlformats.org/officeDocument/2006/relationships/image"/><Relationship Id="rId4"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8.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4.png" Type="http://schemas.openxmlformats.org/officeDocument/2006/relationships/image"/><Relationship Id="rId5" Target="../media/image2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jpeg" Type="http://schemas.openxmlformats.org/officeDocument/2006/relationships/image"/><Relationship Id="rId2" Target="../notesSlides/notesSlide11.xml" Type="http://schemas.openxmlformats.org/officeDocument/2006/relationships/notesSlid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8.png" Type="http://schemas.openxmlformats.org/officeDocument/2006/relationships/image"/><Relationship Id="rId4"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8.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8.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8.png" Type="http://schemas.openxmlformats.org/officeDocument/2006/relationships/image"/><Relationship Id="rId4" Target="../media/image1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 Id="rId4"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3.jpe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8.pn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png" Type="http://schemas.openxmlformats.org/officeDocument/2006/relationships/image"/><Relationship Id="rId4"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8.pn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pn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34286" y="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642420" y="2992461"/>
            <a:ext cx="1572993" cy="1572993"/>
          </a:xfrm>
          <a:custGeom>
            <a:avLst/>
            <a:gdLst/>
            <a:ahLst/>
            <a:cxnLst/>
            <a:rect r="r" b="b" t="t" l="l"/>
            <a:pathLst>
              <a:path h="1572993" w="1572993">
                <a:moveTo>
                  <a:pt x="0" y="0"/>
                </a:moveTo>
                <a:lnTo>
                  <a:pt x="1572993" y="0"/>
                </a:lnTo>
                <a:lnTo>
                  <a:pt x="1572993" y="1572993"/>
                </a:lnTo>
                <a:lnTo>
                  <a:pt x="0" y="1572993"/>
                </a:lnTo>
                <a:lnTo>
                  <a:pt x="0" y="0"/>
                </a:lnTo>
                <a:close/>
              </a:path>
            </a:pathLst>
          </a:custGeom>
          <a:blipFill>
            <a:blip r:embed="rId3"/>
            <a:stretch>
              <a:fillRect l="0" t="0" r="0" b="0"/>
            </a:stretch>
          </a:blipFill>
        </p:spPr>
      </p:sp>
      <p:sp>
        <p:nvSpPr>
          <p:cNvPr name="Freeform 4" id="4"/>
          <p:cNvSpPr/>
          <p:nvPr/>
        </p:nvSpPr>
        <p:spPr>
          <a:xfrm flipH="false" flipV="false" rot="0">
            <a:off x="13215413" y="3285218"/>
            <a:ext cx="4803297" cy="987480"/>
          </a:xfrm>
          <a:custGeom>
            <a:avLst/>
            <a:gdLst/>
            <a:ahLst/>
            <a:cxnLst/>
            <a:rect r="r" b="b" t="t" l="l"/>
            <a:pathLst>
              <a:path h="987480" w="4803297">
                <a:moveTo>
                  <a:pt x="0" y="0"/>
                </a:moveTo>
                <a:lnTo>
                  <a:pt x="4803297" y="0"/>
                </a:lnTo>
                <a:lnTo>
                  <a:pt x="4803297" y="987480"/>
                </a:lnTo>
                <a:lnTo>
                  <a:pt x="0" y="987480"/>
                </a:lnTo>
                <a:lnTo>
                  <a:pt x="0" y="0"/>
                </a:lnTo>
                <a:close/>
              </a:path>
            </a:pathLst>
          </a:custGeom>
          <a:blipFill>
            <a:blip r:embed="rId4"/>
            <a:stretch>
              <a:fillRect l="0" t="0" r="0" b="0"/>
            </a:stretch>
          </a:blipFill>
        </p:spPr>
      </p:sp>
      <p:sp>
        <p:nvSpPr>
          <p:cNvPr name="Freeform 5" id="5"/>
          <p:cNvSpPr/>
          <p:nvPr/>
        </p:nvSpPr>
        <p:spPr>
          <a:xfrm flipH="false" flipV="false" rot="0">
            <a:off x="-2773239" y="-924501"/>
            <a:ext cx="11301259" cy="4209719"/>
          </a:xfrm>
          <a:custGeom>
            <a:avLst/>
            <a:gdLst/>
            <a:ahLst/>
            <a:cxnLst/>
            <a:rect r="r" b="b" t="t" l="l"/>
            <a:pathLst>
              <a:path h="4209719" w="11301259">
                <a:moveTo>
                  <a:pt x="0" y="0"/>
                </a:moveTo>
                <a:lnTo>
                  <a:pt x="11301259" y="0"/>
                </a:lnTo>
                <a:lnTo>
                  <a:pt x="11301259" y="4209719"/>
                </a:lnTo>
                <a:lnTo>
                  <a:pt x="0" y="4209719"/>
                </a:lnTo>
                <a:lnTo>
                  <a:pt x="0" y="0"/>
                </a:lnTo>
                <a:close/>
              </a:path>
            </a:pathLst>
          </a:custGeom>
          <a:blipFill>
            <a:blip r:embed="rId5"/>
            <a:stretch>
              <a:fillRect l="0" t="0" r="0" b="0"/>
            </a:stretch>
          </a:blipFill>
        </p:spPr>
      </p:sp>
      <p:sp>
        <p:nvSpPr>
          <p:cNvPr name="Freeform 6" id="6"/>
          <p:cNvSpPr/>
          <p:nvPr/>
        </p:nvSpPr>
        <p:spPr>
          <a:xfrm flipH="false" flipV="false" rot="0">
            <a:off x="14389463" y="-3588304"/>
            <a:ext cx="5141190" cy="6356958"/>
          </a:xfrm>
          <a:custGeom>
            <a:avLst/>
            <a:gdLst/>
            <a:ahLst/>
            <a:cxnLst/>
            <a:rect r="r" b="b" t="t" l="l"/>
            <a:pathLst>
              <a:path h="6356958" w="5141190">
                <a:moveTo>
                  <a:pt x="0" y="0"/>
                </a:moveTo>
                <a:lnTo>
                  <a:pt x="5141190" y="0"/>
                </a:lnTo>
                <a:lnTo>
                  <a:pt x="5141190" y="6356958"/>
                </a:lnTo>
                <a:lnTo>
                  <a:pt x="0" y="6356958"/>
                </a:lnTo>
                <a:lnTo>
                  <a:pt x="0" y="0"/>
                </a:lnTo>
                <a:close/>
              </a:path>
            </a:pathLst>
          </a:custGeom>
          <a:blipFill>
            <a:blip r:embed="rId6"/>
            <a:stretch>
              <a:fillRect l="0" t="0" r="0" b="0"/>
            </a:stretch>
          </a:blipFill>
        </p:spPr>
      </p:sp>
      <p:sp>
        <p:nvSpPr>
          <p:cNvPr name="Freeform 7" id="7"/>
          <p:cNvSpPr/>
          <p:nvPr/>
        </p:nvSpPr>
        <p:spPr>
          <a:xfrm flipH="false" flipV="false" rot="0">
            <a:off x="534559" y="5529149"/>
            <a:ext cx="10290515" cy="1822328"/>
          </a:xfrm>
          <a:custGeom>
            <a:avLst/>
            <a:gdLst/>
            <a:ahLst/>
            <a:cxnLst/>
            <a:rect r="r" b="b" t="t" l="l"/>
            <a:pathLst>
              <a:path h="1822328" w="10290515">
                <a:moveTo>
                  <a:pt x="0" y="0"/>
                </a:moveTo>
                <a:lnTo>
                  <a:pt x="10290515" y="0"/>
                </a:lnTo>
                <a:lnTo>
                  <a:pt x="10290515" y="1822328"/>
                </a:lnTo>
                <a:lnTo>
                  <a:pt x="0" y="1822328"/>
                </a:lnTo>
                <a:lnTo>
                  <a:pt x="0" y="0"/>
                </a:lnTo>
                <a:close/>
              </a:path>
            </a:pathLst>
          </a:custGeom>
          <a:blipFill>
            <a:blip r:embed="rId7"/>
            <a:stretch>
              <a:fillRect l="0" t="0" r="-9822" b="0"/>
            </a:stretch>
          </a:blipFill>
        </p:spPr>
      </p:sp>
      <p:sp>
        <p:nvSpPr>
          <p:cNvPr name="Freeform 8" id="8"/>
          <p:cNvSpPr/>
          <p:nvPr/>
        </p:nvSpPr>
        <p:spPr>
          <a:xfrm flipH="false" flipV="false" rot="0">
            <a:off x="12198583" y="8315284"/>
            <a:ext cx="5325121" cy="943016"/>
          </a:xfrm>
          <a:custGeom>
            <a:avLst/>
            <a:gdLst/>
            <a:ahLst/>
            <a:cxnLst/>
            <a:rect r="r" b="b" t="t" l="l"/>
            <a:pathLst>
              <a:path h="943016" w="5325121">
                <a:moveTo>
                  <a:pt x="0" y="0"/>
                </a:moveTo>
                <a:lnTo>
                  <a:pt x="5325120" y="0"/>
                </a:lnTo>
                <a:lnTo>
                  <a:pt x="5325120" y="943016"/>
                </a:lnTo>
                <a:lnTo>
                  <a:pt x="0" y="943016"/>
                </a:lnTo>
                <a:lnTo>
                  <a:pt x="0" y="0"/>
                </a:lnTo>
                <a:close/>
              </a:path>
            </a:pathLst>
          </a:custGeom>
          <a:blipFill>
            <a:blip r:embed="rId7"/>
            <a:stretch>
              <a:fillRect l="0" t="0" r="-9822" b="0"/>
            </a:stretch>
          </a:blipFill>
        </p:spPr>
      </p:sp>
      <p:sp>
        <p:nvSpPr>
          <p:cNvPr name="Freeform 9" id="9"/>
          <p:cNvSpPr/>
          <p:nvPr/>
        </p:nvSpPr>
        <p:spPr>
          <a:xfrm flipH="false" flipV="false" rot="0">
            <a:off x="2065002" y="8375839"/>
            <a:ext cx="8359218" cy="1480318"/>
          </a:xfrm>
          <a:custGeom>
            <a:avLst/>
            <a:gdLst/>
            <a:ahLst/>
            <a:cxnLst/>
            <a:rect r="r" b="b" t="t" l="l"/>
            <a:pathLst>
              <a:path h="1480318" w="8359218">
                <a:moveTo>
                  <a:pt x="0" y="0"/>
                </a:moveTo>
                <a:lnTo>
                  <a:pt x="8359218" y="0"/>
                </a:lnTo>
                <a:lnTo>
                  <a:pt x="8359218" y="1480318"/>
                </a:lnTo>
                <a:lnTo>
                  <a:pt x="0" y="1480318"/>
                </a:lnTo>
                <a:lnTo>
                  <a:pt x="0" y="0"/>
                </a:lnTo>
                <a:close/>
              </a:path>
            </a:pathLst>
          </a:custGeom>
          <a:blipFill>
            <a:blip r:embed="rId7"/>
            <a:stretch>
              <a:fillRect l="0" t="0" r="-9822" b="0"/>
            </a:stretch>
          </a:blipFill>
        </p:spPr>
      </p:sp>
      <p:sp>
        <p:nvSpPr>
          <p:cNvPr name="TextBox 10" id="10"/>
          <p:cNvSpPr txBox="true"/>
          <p:nvPr/>
        </p:nvSpPr>
        <p:spPr>
          <a:xfrm rot="0">
            <a:off x="534559" y="5797184"/>
            <a:ext cx="10290515" cy="1378109"/>
          </a:xfrm>
          <a:prstGeom prst="rect">
            <a:avLst/>
          </a:prstGeom>
        </p:spPr>
        <p:txBody>
          <a:bodyPr anchor="t" rtlCol="false" tIns="0" lIns="0" bIns="0" rIns="0">
            <a:spAutoFit/>
          </a:bodyPr>
          <a:lstStyle/>
          <a:p>
            <a:pPr algn="ctr">
              <a:lnSpc>
                <a:spcPts val="3622"/>
              </a:lnSpc>
            </a:pPr>
            <a:r>
              <a:rPr lang="en-US" sz="2874" b="true">
                <a:solidFill>
                  <a:srgbClr val="000000"/>
                </a:solidFill>
                <a:latin typeface="Arimo Bold"/>
                <a:ea typeface="Arimo Bold"/>
                <a:cs typeface="Arimo Bold"/>
                <a:sym typeface="Arimo Bold"/>
              </a:rPr>
              <a:t>Presented by : Supriyo Pal, Trina Chowdhury, Hadiya Mushtaq, Ishita Das, Bharadwaj V, Sanjay Babu C. S</a:t>
            </a:r>
          </a:p>
          <a:p>
            <a:pPr algn="ctr">
              <a:lnSpc>
                <a:spcPts val="3624"/>
              </a:lnSpc>
              <a:spcBef>
                <a:spcPct val="0"/>
              </a:spcBef>
            </a:pPr>
          </a:p>
        </p:txBody>
      </p:sp>
      <p:sp>
        <p:nvSpPr>
          <p:cNvPr name="TextBox 11" id="11"/>
          <p:cNvSpPr txBox="true"/>
          <p:nvPr/>
        </p:nvSpPr>
        <p:spPr>
          <a:xfrm rot="0">
            <a:off x="1099353" y="8412656"/>
            <a:ext cx="10290515" cy="1378109"/>
          </a:xfrm>
          <a:prstGeom prst="rect">
            <a:avLst/>
          </a:prstGeom>
        </p:spPr>
        <p:txBody>
          <a:bodyPr anchor="t" rtlCol="false" tIns="0" lIns="0" bIns="0" rIns="0">
            <a:spAutoFit/>
          </a:bodyPr>
          <a:lstStyle/>
          <a:p>
            <a:pPr algn="ctr">
              <a:lnSpc>
                <a:spcPts val="3622"/>
              </a:lnSpc>
            </a:pPr>
            <a:r>
              <a:rPr lang="en-US" sz="2874" b="true">
                <a:solidFill>
                  <a:srgbClr val="000000"/>
                </a:solidFill>
                <a:latin typeface="Arimo Bold"/>
                <a:ea typeface="Arimo Bold"/>
                <a:cs typeface="Arimo Bold"/>
                <a:sym typeface="Arimo Bold"/>
              </a:rPr>
              <a:t>Project Mentor(s)</a:t>
            </a:r>
          </a:p>
          <a:p>
            <a:pPr algn="ctr">
              <a:lnSpc>
                <a:spcPts val="3622"/>
              </a:lnSpc>
            </a:pPr>
            <a:r>
              <a:rPr lang="en-US" sz="2874" b="true">
                <a:solidFill>
                  <a:srgbClr val="000000"/>
                </a:solidFill>
                <a:latin typeface="Arimo Bold"/>
                <a:ea typeface="Arimo Bold"/>
                <a:cs typeface="Arimo Bold"/>
                <a:sym typeface="Arimo Bold"/>
              </a:rPr>
              <a:t>Ishpreet Kaur, Kuljeet Singh </a:t>
            </a:r>
          </a:p>
          <a:p>
            <a:pPr algn="ctr">
              <a:lnSpc>
                <a:spcPts val="3624"/>
              </a:lnSpc>
              <a:spcBef>
                <a:spcPct val="0"/>
              </a:spcBef>
            </a:pPr>
            <a:r>
              <a:rPr lang="en-US" b="true" sz="2874">
                <a:solidFill>
                  <a:srgbClr val="000000"/>
                </a:solidFill>
                <a:latin typeface="Arimo Bold"/>
                <a:ea typeface="Arimo Bold"/>
                <a:cs typeface="Arimo Bold"/>
                <a:sym typeface="Arimo Bold"/>
              </a:rPr>
              <a:t>&amp; Sundeep Narwani</a:t>
            </a:r>
          </a:p>
        </p:txBody>
      </p:sp>
      <p:sp>
        <p:nvSpPr>
          <p:cNvPr name="TextBox 12" id="12"/>
          <p:cNvSpPr txBox="true"/>
          <p:nvPr/>
        </p:nvSpPr>
        <p:spPr>
          <a:xfrm rot="0">
            <a:off x="534559" y="2701979"/>
            <a:ext cx="10290515" cy="2353674"/>
          </a:xfrm>
          <a:prstGeom prst="rect">
            <a:avLst/>
          </a:prstGeom>
        </p:spPr>
        <p:txBody>
          <a:bodyPr anchor="t" rtlCol="false" tIns="0" lIns="0" bIns="0" rIns="0">
            <a:spAutoFit/>
          </a:bodyPr>
          <a:lstStyle/>
          <a:p>
            <a:pPr algn="ctr">
              <a:lnSpc>
                <a:spcPts val="7654"/>
              </a:lnSpc>
            </a:pPr>
            <a:r>
              <a:rPr lang="en-US" b="true" sz="6074" u="sng">
                <a:solidFill>
                  <a:srgbClr val="000000"/>
                </a:solidFill>
                <a:latin typeface="Arimo Bold"/>
                <a:ea typeface="Arimo Bold"/>
                <a:cs typeface="Arimo Bold"/>
                <a:sym typeface="Arimo Bold"/>
              </a:rPr>
              <a:t>GENERATING NARRATIVE</a:t>
            </a:r>
            <a:r>
              <a:rPr lang="en-US" sz="6074" b="true">
                <a:solidFill>
                  <a:srgbClr val="000000"/>
                </a:solidFill>
                <a:latin typeface="Arimo Bold"/>
                <a:ea typeface="Arimo Bold"/>
                <a:cs typeface="Arimo Bold"/>
                <a:sym typeface="Arimo Bold"/>
              </a:rPr>
              <a:t> </a:t>
            </a:r>
          </a:p>
          <a:p>
            <a:pPr algn="ctr">
              <a:lnSpc>
                <a:spcPts val="3118"/>
              </a:lnSpc>
            </a:pPr>
          </a:p>
          <a:p>
            <a:pPr algn="ctr">
              <a:lnSpc>
                <a:spcPts val="7659"/>
              </a:lnSpc>
              <a:spcBef>
                <a:spcPct val="0"/>
              </a:spcBef>
            </a:pPr>
            <a:r>
              <a:rPr lang="en-US" b="true" sz="6074">
                <a:solidFill>
                  <a:srgbClr val="000000"/>
                </a:solidFill>
                <a:latin typeface="Arimo Bold"/>
                <a:ea typeface="Arimo Bold"/>
                <a:cs typeface="Arimo Bold"/>
                <a:sym typeface="Arimo Bold"/>
              </a:rPr>
              <a:t>FINAL PRESENTATION</a:t>
            </a:r>
          </a:p>
        </p:txBody>
      </p:sp>
      <p:sp>
        <p:nvSpPr>
          <p:cNvPr name="TextBox 13" id="13"/>
          <p:cNvSpPr txBox="true"/>
          <p:nvPr/>
        </p:nvSpPr>
        <p:spPr>
          <a:xfrm rot="0">
            <a:off x="9715885" y="8540730"/>
            <a:ext cx="10290515" cy="463550"/>
          </a:xfrm>
          <a:prstGeom prst="rect">
            <a:avLst/>
          </a:prstGeom>
        </p:spPr>
        <p:txBody>
          <a:bodyPr anchor="t" rtlCol="false" tIns="0" lIns="0" bIns="0" rIns="0">
            <a:spAutoFit/>
          </a:bodyPr>
          <a:lstStyle/>
          <a:p>
            <a:pPr algn="ctr">
              <a:lnSpc>
                <a:spcPts val="3624"/>
              </a:lnSpc>
              <a:spcBef>
                <a:spcPct val="0"/>
              </a:spcBef>
            </a:pPr>
            <a:r>
              <a:rPr lang="en-US" b="true" sz="2874">
                <a:solidFill>
                  <a:srgbClr val="000000"/>
                </a:solidFill>
                <a:latin typeface="Arimo Bold"/>
                <a:ea typeface="Arimo Bold"/>
                <a:cs typeface="Arimo Bold"/>
                <a:sym typeface="Arimo Bold"/>
              </a:rPr>
              <a:t>20.12.2024</a:t>
            </a:r>
          </a:p>
        </p:txBody>
      </p:sp>
      <p:sp>
        <p:nvSpPr>
          <p:cNvPr name="Freeform 14" id="14"/>
          <p:cNvSpPr/>
          <p:nvPr/>
        </p:nvSpPr>
        <p:spPr>
          <a:xfrm flipH="false" flipV="false" rot="0">
            <a:off x="-2720730" y="7175293"/>
            <a:ext cx="5441461" cy="6284970"/>
          </a:xfrm>
          <a:custGeom>
            <a:avLst/>
            <a:gdLst/>
            <a:ahLst/>
            <a:cxnLst/>
            <a:rect r="r" b="b" t="t" l="l"/>
            <a:pathLst>
              <a:path h="6284970" w="5441461">
                <a:moveTo>
                  <a:pt x="0" y="0"/>
                </a:moveTo>
                <a:lnTo>
                  <a:pt x="5441460" y="0"/>
                </a:lnTo>
                <a:lnTo>
                  <a:pt x="5441460" y="6284969"/>
                </a:lnTo>
                <a:lnTo>
                  <a:pt x="0" y="6284969"/>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grpSp>
        <p:nvGrpSpPr>
          <p:cNvPr name="Group 5" id="5"/>
          <p:cNvGrpSpPr/>
          <p:nvPr/>
        </p:nvGrpSpPr>
        <p:grpSpPr>
          <a:xfrm rot="0">
            <a:off x="381298" y="2708524"/>
            <a:ext cx="647402" cy="647402"/>
            <a:chOff x="0" y="0"/>
            <a:chExt cx="863203" cy="863203"/>
          </a:xfrm>
        </p:grpSpPr>
        <p:sp>
          <p:nvSpPr>
            <p:cNvPr name="Freeform 6" id="6"/>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7" id="7"/>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grpSp>
        <p:nvGrpSpPr>
          <p:cNvPr name="Group 8" id="8"/>
          <p:cNvGrpSpPr/>
          <p:nvPr/>
        </p:nvGrpSpPr>
        <p:grpSpPr>
          <a:xfrm rot="0">
            <a:off x="472679" y="4552801"/>
            <a:ext cx="647403" cy="647402"/>
            <a:chOff x="0" y="0"/>
            <a:chExt cx="863203" cy="863203"/>
          </a:xfrm>
        </p:grpSpPr>
        <p:sp>
          <p:nvSpPr>
            <p:cNvPr name="Freeform 9" id="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10" id="1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grpSp>
        <p:nvGrpSpPr>
          <p:cNvPr name="Group 11" id="11"/>
          <p:cNvGrpSpPr/>
          <p:nvPr/>
        </p:nvGrpSpPr>
        <p:grpSpPr>
          <a:xfrm rot="0">
            <a:off x="472679" y="6762974"/>
            <a:ext cx="647402" cy="647402"/>
            <a:chOff x="0" y="0"/>
            <a:chExt cx="863203" cy="863203"/>
          </a:xfrm>
        </p:grpSpPr>
        <p:sp>
          <p:nvSpPr>
            <p:cNvPr name="Freeform 12" id="12"/>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13" id="13"/>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14" id="14"/>
          <p:cNvSpPr txBox="true"/>
          <p:nvPr/>
        </p:nvSpPr>
        <p:spPr>
          <a:xfrm rot="0">
            <a:off x="670025" y="312986"/>
            <a:ext cx="7442746" cy="1871663"/>
          </a:xfrm>
          <a:prstGeom prst="rect">
            <a:avLst/>
          </a:prstGeom>
        </p:spPr>
        <p:txBody>
          <a:bodyPr anchor="t" rtlCol="false" tIns="0" lIns="0" bIns="0" rIns="0">
            <a:spAutoFit/>
          </a:bodyPr>
          <a:lstStyle/>
          <a:p>
            <a:pPr algn="l">
              <a:lnSpc>
                <a:spcPts val="7312"/>
              </a:lnSpc>
            </a:pPr>
            <a:r>
              <a:rPr lang="en-US" sz="5812" b="true">
                <a:solidFill>
                  <a:srgbClr val="2C2929"/>
                </a:solidFill>
                <a:latin typeface="Arimo Bold"/>
                <a:ea typeface="Arimo Bold"/>
                <a:cs typeface="Arimo Bold"/>
                <a:sym typeface="Arimo Bold"/>
              </a:rPr>
              <a:t>Intermediate Prompt Refinement:</a:t>
            </a:r>
          </a:p>
        </p:txBody>
      </p:sp>
      <p:sp>
        <p:nvSpPr>
          <p:cNvPr name="TextBox 15" id="15"/>
          <p:cNvSpPr txBox="true"/>
          <p:nvPr/>
        </p:nvSpPr>
        <p:spPr>
          <a:xfrm rot="0">
            <a:off x="609451" y="2847008"/>
            <a:ext cx="191095"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1</a:t>
            </a:r>
          </a:p>
        </p:txBody>
      </p:sp>
      <p:sp>
        <p:nvSpPr>
          <p:cNvPr name="TextBox 16" id="16"/>
          <p:cNvSpPr txBox="true"/>
          <p:nvPr/>
        </p:nvSpPr>
        <p:spPr>
          <a:xfrm rot="0">
            <a:off x="1375916" y="2761879"/>
            <a:ext cx="3659684" cy="493662"/>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Model</a:t>
            </a:r>
          </a:p>
        </p:txBody>
      </p:sp>
      <p:sp>
        <p:nvSpPr>
          <p:cNvPr name="TextBox 17" id="17"/>
          <p:cNvSpPr txBox="true"/>
          <p:nvPr/>
        </p:nvSpPr>
        <p:spPr>
          <a:xfrm rot="0">
            <a:off x="1375916" y="3444308"/>
            <a:ext cx="3659684" cy="414337"/>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 </a:t>
            </a:r>
            <a:r>
              <a:rPr lang="en-US" sz="2187">
                <a:solidFill>
                  <a:srgbClr val="2C2929"/>
                </a:solidFill>
                <a:latin typeface="Inter"/>
                <a:ea typeface="Inter"/>
                <a:cs typeface="Inter"/>
                <a:sym typeface="Inter"/>
              </a:rPr>
              <a:t>LLaMA-3.2-3B-Instruct</a:t>
            </a:r>
          </a:p>
        </p:txBody>
      </p:sp>
      <p:sp>
        <p:nvSpPr>
          <p:cNvPr name="TextBox 18" id="18"/>
          <p:cNvSpPr txBox="true"/>
          <p:nvPr/>
        </p:nvSpPr>
        <p:spPr>
          <a:xfrm rot="0">
            <a:off x="638994" y="4590901"/>
            <a:ext cx="253156"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2</a:t>
            </a:r>
          </a:p>
        </p:txBody>
      </p:sp>
      <p:sp>
        <p:nvSpPr>
          <p:cNvPr name="TextBox 19" id="19"/>
          <p:cNvSpPr txBox="true"/>
          <p:nvPr/>
        </p:nvSpPr>
        <p:spPr>
          <a:xfrm rot="0">
            <a:off x="1437531" y="4649837"/>
            <a:ext cx="3659684" cy="493662"/>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Input</a:t>
            </a:r>
          </a:p>
        </p:txBody>
      </p:sp>
      <p:sp>
        <p:nvSpPr>
          <p:cNvPr name="TextBox 20" id="20"/>
          <p:cNvSpPr txBox="true"/>
          <p:nvPr/>
        </p:nvSpPr>
        <p:spPr>
          <a:xfrm rot="0">
            <a:off x="1375916" y="5486400"/>
            <a:ext cx="6736855" cy="414337"/>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Counter-narrative from Phi-3-mini-128k-instruct.</a:t>
            </a:r>
          </a:p>
        </p:txBody>
      </p:sp>
      <p:sp>
        <p:nvSpPr>
          <p:cNvPr name="TextBox 21" id="21"/>
          <p:cNvSpPr txBox="true"/>
          <p:nvPr/>
        </p:nvSpPr>
        <p:spPr>
          <a:xfrm rot="0">
            <a:off x="670025" y="6901458"/>
            <a:ext cx="252710"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3</a:t>
            </a:r>
          </a:p>
        </p:txBody>
      </p:sp>
      <p:sp>
        <p:nvSpPr>
          <p:cNvPr name="TextBox 22" id="22"/>
          <p:cNvSpPr txBox="true"/>
          <p:nvPr/>
        </p:nvSpPr>
        <p:spPr>
          <a:xfrm rot="0">
            <a:off x="1406724" y="6834783"/>
            <a:ext cx="3721299" cy="493663"/>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Output</a:t>
            </a:r>
          </a:p>
        </p:txBody>
      </p:sp>
      <p:sp>
        <p:nvSpPr>
          <p:cNvPr name="TextBox 23" id="23"/>
          <p:cNvSpPr txBox="true"/>
          <p:nvPr/>
        </p:nvSpPr>
        <p:spPr>
          <a:xfrm rot="0">
            <a:off x="1375916" y="7585621"/>
            <a:ext cx="8524131" cy="1757442"/>
          </a:xfrm>
          <a:prstGeom prst="rect">
            <a:avLst/>
          </a:prstGeom>
        </p:spPr>
        <p:txBody>
          <a:bodyPr anchor="t" rtlCol="false" tIns="0" lIns="0" bIns="0" rIns="0">
            <a:spAutoFit/>
          </a:bodyPr>
          <a:lstStyle/>
          <a:p>
            <a:pPr algn="l">
              <a:lnSpc>
                <a:spcPts val="3561"/>
              </a:lnSpc>
            </a:pPr>
            <a:r>
              <a:rPr lang="en-US" sz="2187">
                <a:solidFill>
                  <a:srgbClr val="2C2929"/>
                </a:solidFill>
                <a:latin typeface="Inter"/>
                <a:ea typeface="Inter"/>
                <a:cs typeface="Inter"/>
                <a:sym typeface="Inter"/>
              </a:rPr>
              <a:t>Narratives  summarized and transformed into descriptive yet focused prompts with a token limit, ensuring that only the most relevant details were included.</a:t>
            </a:r>
          </a:p>
          <a:p>
            <a:pPr algn="l">
              <a:lnSpc>
                <a:spcPts val="3562"/>
              </a:lnSpc>
            </a:pPr>
          </a:p>
        </p:txBody>
      </p:sp>
      <p:sp>
        <p:nvSpPr>
          <p:cNvPr name="Freeform 24" id="24"/>
          <p:cNvSpPr/>
          <p:nvPr/>
        </p:nvSpPr>
        <p:spPr>
          <a:xfrm flipH="false" flipV="false" rot="0">
            <a:off x="9900047" y="-141162"/>
            <a:ext cx="10281195" cy="10281195"/>
          </a:xfrm>
          <a:custGeom>
            <a:avLst/>
            <a:gdLst/>
            <a:ahLst/>
            <a:cxnLst/>
            <a:rect r="r" b="b" t="t" l="l"/>
            <a:pathLst>
              <a:path h="10281195" w="10281195">
                <a:moveTo>
                  <a:pt x="0" y="0"/>
                </a:moveTo>
                <a:lnTo>
                  <a:pt x="10281195" y="0"/>
                </a:lnTo>
                <a:lnTo>
                  <a:pt x="10281195" y="10281194"/>
                </a:lnTo>
                <a:lnTo>
                  <a:pt x="0" y="10281194"/>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9525" y="-13885"/>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TextBox 5" id="5"/>
          <p:cNvSpPr txBox="true"/>
          <p:nvPr/>
        </p:nvSpPr>
        <p:spPr>
          <a:xfrm rot="0">
            <a:off x="1217637" y="3181346"/>
            <a:ext cx="9318108" cy="722080"/>
          </a:xfrm>
          <a:prstGeom prst="rect">
            <a:avLst/>
          </a:prstGeom>
        </p:spPr>
        <p:txBody>
          <a:bodyPr anchor="t" rtlCol="false" tIns="0" lIns="0" bIns="0" rIns="0">
            <a:spAutoFit/>
          </a:bodyPr>
          <a:lstStyle/>
          <a:p>
            <a:pPr algn="l">
              <a:lnSpc>
                <a:spcPts val="5624"/>
              </a:lnSpc>
            </a:pPr>
            <a:r>
              <a:rPr lang="en-US" sz="4487" b="true">
                <a:solidFill>
                  <a:srgbClr val="5E17EB"/>
                </a:solidFill>
                <a:latin typeface="Arimo Bold"/>
                <a:ea typeface="Arimo Bold"/>
                <a:cs typeface="Arimo Bold"/>
                <a:sym typeface="Arimo Bold"/>
              </a:rPr>
              <a:t>Exploring Prompt Formats</a:t>
            </a:r>
          </a:p>
        </p:txBody>
      </p:sp>
      <p:sp>
        <p:nvSpPr>
          <p:cNvPr name="Freeform 6" id="6" descr="preencoded.png"/>
          <p:cNvSpPr/>
          <p:nvPr/>
        </p:nvSpPr>
        <p:spPr>
          <a:xfrm flipH="false" flipV="false" rot="0">
            <a:off x="492547" y="4556924"/>
            <a:ext cx="572690" cy="572691"/>
          </a:xfrm>
          <a:custGeom>
            <a:avLst/>
            <a:gdLst/>
            <a:ahLst/>
            <a:cxnLst/>
            <a:rect r="r" b="b" t="t" l="l"/>
            <a:pathLst>
              <a:path h="572691" w="572690">
                <a:moveTo>
                  <a:pt x="0" y="0"/>
                </a:moveTo>
                <a:lnTo>
                  <a:pt x="572690" y="0"/>
                </a:lnTo>
                <a:lnTo>
                  <a:pt x="572690" y="572691"/>
                </a:lnTo>
                <a:lnTo>
                  <a:pt x="0" y="572691"/>
                </a:lnTo>
                <a:lnTo>
                  <a:pt x="0" y="0"/>
                </a:lnTo>
                <a:close/>
              </a:path>
            </a:pathLst>
          </a:custGeom>
          <a:blipFill>
            <a:blip r:embed="rId4"/>
            <a:stretch>
              <a:fillRect l="0" t="0" r="0" b="0"/>
            </a:stretch>
          </a:blipFill>
        </p:spPr>
      </p:sp>
      <p:sp>
        <p:nvSpPr>
          <p:cNvPr name="TextBox 7" id="7"/>
          <p:cNvSpPr txBox="true"/>
          <p:nvPr/>
        </p:nvSpPr>
        <p:spPr>
          <a:xfrm rot="0">
            <a:off x="1217637" y="4980588"/>
            <a:ext cx="5241505" cy="433885"/>
          </a:xfrm>
          <a:prstGeom prst="rect">
            <a:avLst/>
          </a:prstGeom>
        </p:spPr>
        <p:txBody>
          <a:bodyPr anchor="t" rtlCol="false" tIns="0" lIns="0" bIns="0" rIns="0">
            <a:spAutoFit/>
          </a:bodyPr>
          <a:lstStyle/>
          <a:p>
            <a:pPr algn="l">
              <a:lnSpc>
                <a:spcPts val="3318"/>
              </a:lnSpc>
            </a:pPr>
            <a:r>
              <a:rPr lang="en-US" sz="2612" b="true">
                <a:solidFill>
                  <a:srgbClr val="2C2929"/>
                </a:solidFill>
                <a:latin typeface="Arimo Bold"/>
                <a:ea typeface="Arimo Bold"/>
                <a:cs typeface="Arimo Bold"/>
                <a:sym typeface="Arimo Bold"/>
              </a:rPr>
              <a:t>Summarized Counter-Narratives</a:t>
            </a:r>
          </a:p>
        </p:txBody>
      </p:sp>
      <p:sp>
        <p:nvSpPr>
          <p:cNvPr name="TextBox 8" id="8"/>
          <p:cNvSpPr txBox="true"/>
          <p:nvPr/>
        </p:nvSpPr>
        <p:spPr>
          <a:xfrm rot="0">
            <a:off x="1217637" y="5801525"/>
            <a:ext cx="5332511" cy="1063625"/>
          </a:xfrm>
          <a:prstGeom prst="rect">
            <a:avLst/>
          </a:prstGeom>
        </p:spPr>
        <p:txBody>
          <a:bodyPr anchor="t" rtlCol="false" tIns="0" lIns="0" bIns="0" rIns="0">
            <a:spAutoFit/>
          </a:bodyPr>
          <a:lstStyle/>
          <a:p>
            <a:pPr algn="l">
              <a:lnSpc>
                <a:spcPts val="2874"/>
              </a:lnSpc>
            </a:pPr>
            <a:r>
              <a:rPr lang="en-US" sz="1750">
                <a:solidFill>
                  <a:srgbClr val="2C2929"/>
                </a:solidFill>
                <a:latin typeface="Inter"/>
                <a:ea typeface="Inter"/>
                <a:cs typeface="Inter"/>
                <a:sym typeface="Inter"/>
              </a:rPr>
              <a:t>Visuals generated are closely aligned with the counter-narrative theme and provide strong metaphorical representations.</a:t>
            </a:r>
          </a:p>
        </p:txBody>
      </p:sp>
      <p:sp>
        <p:nvSpPr>
          <p:cNvPr name="Freeform 9" id="9" descr="preencoded.png"/>
          <p:cNvSpPr/>
          <p:nvPr/>
        </p:nvSpPr>
        <p:spPr>
          <a:xfrm flipH="false" flipV="false" rot="0">
            <a:off x="6763942" y="4816525"/>
            <a:ext cx="572690" cy="572691"/>
          </a:xfrm>
          <a:custGeom>
            <a:avLst/>
            <a:gdLst/>
            <a:ahLst/>
            <a:cxnLst/>
            <a:rect r="r" b="b" t="t" l="l"/>
            <a:pathLst>
              <a:path h="572691" w="572690">
                <a:moveTo>
                  <a:pt x="0" y="0"/>
                </a:moveTo>
                <a:lnTo>
                  <a:pt x="572690" y="0"/>
                </a:lnTo>
                <a:lnTo>
                  <a:pt x="572690" y="572691"/>
                </a:lnTo>
                <a:lnTo>
                  <a:pt x="0" y="572691"/>
                </a:lnTo>
                <a:lnTo>
                  <a:pt x="0" y="0"/>
                </a:lnTo>
                <a:close/>
              </a:path>
            </a:pathLst>
          </a:custGeom>
          <a:blipFill>
            <a:blip r:embed="rId5"/>
            <a:stretch>
              <a:fillRect l="0" t="0" r="0" b="0"/>
            </a:stretch>
          </a:blipFill>
        </p:spPr>
      </p:sp>
      <p:sp>
        <p:nvSpPr>
          <p:cNvPr name="TextBox 10" id="10"/>
          <p:cNvSpPr txBox="true"/>
          <p:nvPr/>
        </p:nvSpPr>
        <p:spPr>
          <a:xfrm rot="0">
            <a:off x="7640687" y="4876875"/>
            <a:ext cx="3006626" cy="433885"/>
          </a:xfrm>
          <a:prstGeom prst="rect">
            <a:avLst/>
          </a:prstGeom>
        </p:spPr>
        <p:txBody>
          <a:bodyPr anchor="t" rtlCol="false" tIns="0" lIns="0" bIns="0" rIns="0">
            <a:spAutoFit/>
          </a:bodyPr>
          <a:lstStyle/>
          <a:p>
            <a:pPr algn="l">
              <a:lnSpc>
                <a:spcPts val="3318"/>
              </a:lnSpc>
            </a:pPr>
            <a:r>
              <a:rPr lang="en-US" sz="2612" b="true">
                <a:solidFill>
                  <a:srgbClr val="2C2929"/>
                </a:solidFill>
                <a:latin typeface="Arimo Bold"/>
                <a:ea typeface="Arimo Bold"/>
                <a:cs typeface="Arimo Bold"/>
                <a:sym typeface="Arimo Bold"/>
              </a:rPr>
              <a:t>Narrative Titles</a:t>
            </a:r>
          </a:p>
        </p:txBody>
      </p:sp>
      <p:sp>
        <p:nvSpPr>
          <p:cNvPr name="TextBox 11" id="11"/>
          <p:cNvSpPr txBox="true"/>
          <p:nvPr/>
        </p:nvSpPr>
        <p:spPr>
          <a:xfrm rot="0">
            <a:off x="7336632" y="5801525"/>
            <a:ext cx="5332511" cy="701675"/>
          </a:xfrm>
          <a:prstGeom prst="rect">
            <a:avLst/>
          </a:prstGeom>
        </p:spPr>
        <p:txBody>
          <a:bodyPr anchor="t" rtlCol="false" tIns="0" lIns="0" bIns="0" rIns="0">
            <a:spAutoFit/>
          </a:bodyPr>
          <a:lstStyle/>
          <a:p>
            <a:pPr algn="l">
              <a:lnSpc>
                <a:spcPts val="2874"/>
              </a:lnSpc>
            </a:pPr>
            <a:r>
              <a:rPr lang="en-US" sz="1750">
                <a:solidFill>
                  <a:srgbClr val="2C2929"/>
                </a:solidFill>
                <a:latin typeface="Inter"/>
                <a:ea typeface="Inter"/>
                <a:cs typeface="Inter"/>
                <a:sym typeface="Inter"/>
              </a:rPr>
              <a:t>Results were less detailed due to limited context provided by titles alone.</a:t>
            </a:r>
          </a:p>
        </p:txBody>
      </p:sp>
      <p:sp>
        <p:nvSpPr>
          <p:cNvPr name="Freeform 12" id="12" descr="preencoded.png"/>
          <p:cNvSpPr/>
          <p:nvPr/>
        </p:nvSpPr>
        <p:spPr>
          <a:xfrm flipH="false" flipV="false" rot="0">
            <a:off x="12248033" y="4816525"/>
            <a:ext cx="572690" cy="572691"/>
          </a:xfrm>
          <a:custGeom>
            <a:avLst/>
            <a:gdLst/>
            <a:ahLst/>
            <a:cxnLst/>
            <a:rect r="r" b="b" t="t" l="l"/>
            <a:pathLst>
              <a:path h="572691" w="572690">
                <a:moveTo>
                  <a:pt x="0" y="0"/>
                </a:moveTo>
                <a:lnTo>
                  <a:pt x="572690" y="0"/>
                </a:lnTo>
                <a:lnTo>
                  <a:pt x="572690" y="572691"/>
                </a:lnTo>
                <a:lnTo>
                  <a:pt x="0" y="572691"/>
                </a:lnTo>
                <a:lnTo>
                  <a:pt x="0" y="0"/>
                </a:lnTo>
                <a:close/>
              </a:path>
            </a:pathLst>
          </a:custGeom>
          <a:blipFill>
            <a:blip r:embed="rId6"/>
            <a:stretch>
              <a:fillRect l="0" t="0" r="0" b="0"/>
            </a:stretch>
          </a:blipFill>
        </p:spPr>
      </p:sp>
      <p:sp>
        <p:nvSpPr>
          <p:cNvPr name="TextBox 13" id="13"/>
          <p:cNvSpPr txBox="true"/>
          <p:nvPr/>
        </p:nvSpPr>
        <p:spPr>
          <a:xfrm rot="0">
            <a:off x="12973123" y="4876875"/>
            <a:ext cx="5734886" cy="433885"/>
          </a:xfrm>
          <a:prstGeom prst="rect">
            <a:avLst/>
          </a:prstGeom>
        </p:spPr>
        <p:txBody>
          <a:bodyPr anchor="t" rtlCol="false" tIns="0" lIns="0" bIns="0" rIns="0">
            <a:spAutoFit/>
          </a:bodyPr>
          <a:lstStyle/>
          <a:p>
            <a:pPr algn="l">
              <a:lnSpc>
                <a:spcPts val="3318"/>
              </a:lnSpc>
            </a:pPr>
            <a:r>
              <a:rPr lang="en-US" sz="2612" b="true">
                <a:solidFill>
                  <a:srgbClr val="2C2929"/>
                </a:solidFill>
                <a:latin typeface="Arimo Bold"/>
                <a:ea typeface="Arimo Bold"/>
                <a:cs typeface="Arimo Bold"/>
                <a:sym typeface="Arimo Bold"/>
              </a:rPr>
              <a:t>Summaries and Titles Combined</a:t>
            </a:r>
          </a:p>
        </p:txBody>
      </p:sp>
      <p:sp>
        <p:nvSpPr>
          <p:cNvPr name="TextBox 14" id="14"/>
          <p:cNvSpPr txBox="true"/>
          <p:nvPr/>
        </p:nvSpPr>
        <p:spPr>
          <a:xfrm rot="0">
            <a:off x="12963598" y="5392489"/>
            <a:ext cx="5324402" cy="2869121"/>
          </a:xfrm>
          <a:prstGeom prst="rect">
            <a:avLst/>
          </a:prstGeom>
        </p:spPr>
        <p:txBody>
          <a:bodyPr anchor="t" rtlCol="false" tIns="0" lIns="0" bIns="0" rIns="0">
            <a:spAutoFit/>
          </a:bodyPr>
          <a:lstStyle/>
          <a:p>
            <a:pPr algn="l">
              <a:lnSpc>
                <a:spcPts val="2870"/>
              </a:lnSpc>
            </a:pPr>
            <a:r>
              <a:rPr lang="en-US" sz="1747">
                <a:solidFill>
                  <a:srgbClr val="2C2929"/>
                </a:solidFill>
                <a:latin typeface="Inter"/>
                <a:ea typeface="Inter"/>
                <a:cs typeface="Inter"/>
                <a:sym typeface="Inter"/>
              </a:rPr>
              <a:t>The instructions were well-aligned with the narrative theme as the title provided a concise overview, and the summary added detailed context. This combination helped create instructions capturing both essence and depth. However, occasional redundancy from overlapping information slightly impacted coherence.</a:t>
            </a:r>
          </a:p>
        </p:txBody>
      </p:sp>
      <p:sp>
        <p:nvSpPr>
          <p:cNvPr name="TextBox 15" id="15"/>
          <p:cNvSpPr txBox="true"/>
          <p:nvPr/>
        </p:nvSpPr>
        <p:spPr>
          <a:xfrm rot="0">
            <a:off x="270661" y="1478804"/>
            <a:ext cx="17760740" cy="991263"/>
          </a:xfrm>
          <a:prstGeom prst="rect">
            <a:avLst/>
          </a:prstGeom>
        </p:spPr>
        <p:txBody>
          <a:bodyPr anchor="t" rtlCol="false" tIns="0" lIns="0" bIns="0" rIns="0">
            <a:spAutoFit/>
          </a:bodyPr>
          <a:lstStyle/>
          <a:p>
            <a:pPr algn="ctr">
              <a:lnSpc>
                <a:spcPts val="7659"/>
              </a:lnSpc>
              <a:spcBef>
                <a:spcPct val="0"/>
              </a:spcBef>
            </a:pPr>
            <a:r>
              <a:rPr lang="en-US" b="true" sz="6074">
                <a:solidFill>
                  <a:srgbClr val="000000"/>
                </a:solidFill>
                <a:latin typeface="Arimo Bold"/>
                <a:ea typeface="Arimo Bold"/>
                <a:cs typeface="Arimo Bold"/>
                <a:sym typeface="Arimo Bold"/>
              </a:rPr>
              <a:t>Intermediate Model Performance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grpSp>
        <p:nvGrpSpPr>
          <p:cNvPr name="Group 5" id="5"/>
          <p:cNvGrpSpPr/>
          <p:nvPr/>
        </p:nvGrpSpPr>
        <p:grpSpPr>
          <a:xfrm rot="0">
            <a:off x="543887" y="1813354"/>
            <a:ext cx="5373011" cy="8148920"/>
            <a:chOff x="0" y="0"/>
            <a:chExt cx="1415114" cy="2146218"/>
          </a:xfrm>
        </p:grpSpPr>
        <p:sp>
          <p:nvSpPr>
            <p:cNvPr name="Freeform 6" id="6"/>
            <p:cNvSpPr/>
            <p:nvPr/>
          </p:nvSpPr>
          <p:spPr>
            <a:xfrm flipH="false" flipV="false" rot="0">
              <a:off x="0" y="0"/>
              <a:ext cx="1415114" cy="2146218"/>
            </a:xfrm>
            <a:custGeom>
              <a:avLst/>
              <a:gdLst/>
              <a:ahLst/>
              <a:cxnLst/>
              <a:rect r="r" b="b" t="t" l="l"/>
              <a:pathLst>
                <a:path h="2146218" w="1415114">
                  <a:moveTo>
                    <a:pt x="0" y="0"/>
                  </a:moveTo>
                  <a:lnTo>
                    <a:pt x="1415114" y="0"/>
                  </a:lnTo>
                  <a:lnTo>
                    <a:pt x="1415114" y="2146218"/>
                  </a:lnTo>
                  <a:lnTo>
                    <a:pt x="0" y="2146218"/>
                  </a:lnTo>
                  <a:close/>
                </a:path>
              </a:pathLst>
            </a:custGeom>
            <a:solidFill>
              <a:srgbClr val="C8C4C3"/>
            </a:solidFill>
          </p:spPr>
        </p:sp>
        <p:sp>
          <p:nvSpPr>
            <p:cNvPr name="TextBox 7" id="7"/>
            <p:cNvSpPr txBox="true"/>
            <p:nvPr/>
          </p:nvSpPr>
          <p:spPr>
            <a:xfrm>
              <a:off x="0" y="-76200"/>
              <a:ext cx="1415114" cy="2222418"/>
            </a:xfrm>
            <a:prstGeom prst="rect">
              <a:avLst/>
            </a:prstGeom>
          </p:spPr>
          <p:txBody>
            <a:bodyPr anchor="ctr" rtlCol="false" tIns="50800" lIns="50800" bIns="50800" rIns="50800"/>
            <a:lstStyle/>
            <a:p>
              <a:pPr algn="ctr">
                <a:lnSpc>
                  <a:spcPts val="3187"/>
                </a:lnSpc>
              </a:pPr>
            </a:p>
          </p:txBody>
        </p:sp>
      </p:grpSp>
      <p:sp>
        <p:nvSpPr>
          <p:cNvPr name="TextBox 8" id="8"/>
          <p:cNvSpPr txBox="true"/>
          <p:nvPr/>
        </p:nvSpPr>
        <p:spPr>
          <a:xfrm rot="0">
            <a:off x="636017" y="547693"/>
            <a:ext cx="16267062" cy="947737"/>
          </a:xfrm>
          <a:prstGeom prst="rect">
            <a:avLst/>
          </a:prstGeom>
        </p:spPr>
        <p:txBody>
          <a:bodyPr anchor="t" rtlCol="false" tIns="0" lIns="0" bIns="0" rIns="0">
            <a:spAutoFit/>
          </a:bodyPr>
          <a:lstStyle/>
          <a:p>
            <a:pPr algn="l">
              <a:lnSpc>
                <a:spcPts val="7312"/>
              </a:lnSpc>
            </a:pPr>
            <a:r>
              <a:rPr lang="en-US" sz="5812" b="true">
                <a:solidFill>
                  <a:srgbClr val="2C2929"/>
                </a:solidFill>
                <a:latin typeface="Arimo Bold"/>
                <a:ea typeface="Arimo Bold"/>
                <a:cs typeface="Arimo Bold"/>
                <a:sym typeface="Arimo Bold"/>
              </a:rPr>
              <a:t>Comparative Analysis Intermediate Model</a:t>
            </a:r>
          </a:p>
        </p:txBody>
      </p:sp>
      <p:grpSp>
        <p:nvGrpSpPr>
          <p:cNvPr name="Group 9" id="9"/>
          <p:cNvGrpSpPr/>
          <p:nvPr/>
        </p:nvGrpSpPr>
        <p:grpSpPr>
          <a:xfrm rot="0">
            <a:off x="6344011" y="1813354"/>
            <a:ext cx="5736352" cy="8148920"/>
            <a:chOff x="0" y="0"/>
            <a:chExt cx="1510809" cy="2146218"/>
          </a:xfrm>
        </p:grpSpPr>
        <p:sp>
          <p:nvSpPr>
            <p:cNvPr name="Freeform 10" id="10"/>
            <p:cNvSpPr/>
            <p:nvPr/>
          </p:nvSpPr>
          <p:spPr>
            <a:xfrm flipH="false" flipV="false" rot="0">
              <a:off x="0" y="0"/>
              <a:ext cx="1510809" cy="2146218"/>
            </a:xfrm>
            <a:custGeom>
              <a:avLst/>
              <a:gdLst/>
              <a:ahLst/>
              <a:cxnLst/>
              <a:rect r="r" b="b" t="t" l="l"/>
              <a:pathLst>
                <a:path h="2146218" w="1510809">
                  <a:moveTo>
                    <a:pt x="0" y="0"/>
                  </a:moveTo>
                  <a:lnTo>
                    <a:pt x="1510809" y="0"/>
                  </a:lnTo>
                  <a:lnTo>
                    <a:pt x="1510809" y="2146218"/>
                  </a:lnTo>
                  <a:lnTo>
                    <a:pt x="0" y="2146218"/>
                  </a:lnTo>
                  <a:close/>
                </a:path>
              </a:pathLst>
            </a:custGeom>
            <a:solidFill>
              <a:srgbClr val="F3F3F4"/>
            </a:solidFill>
          </p:spPr>
        </p:sp>
        <p:sp>
          <p:nvSpPr>
            <p:cNvPr name="TextBox 11" id="11"/>
            <p:cNvSpPr txBox="true"/>
            <p:nvPr/>
          </p:nvSpPr>
          <p:spPr>
            <a:xfrm>
              <a:off x="0" y="-76200"/>
              <a:ext cx="1510809" cy="2222418"/>
            </a:xfrm>
            <a:prstGeom prst="rect">
              <a:avLst/>
            </a:prstGeom>
          </p:spPr>
          <p:txBody>
            <a:bodyPr anchor="ctr" rtlCol="false" tIns="50800" lIns="50800" bIns="50800" rIns="50800"/>
            <a:lstStyle/>
            <a:p>
              <a:pPr algn="ctr">
                <a:lnSpc>
                  <a:spcPts val="3187"/>
                </a:lnSpc>
              </a:pPr>
            </a:p>
          </p:txBody>
        </p:sp>
      </p:grpSp>
      <p:grpSp>
        <p:nvGrpSpPr>
          <p:cNvPr name="Group 12" id="12"/>
          <p:cNvGrpSpPr/>
          <p:nvPr/>
        </p:nvGrpSpPr>
        <p:grpSpPr>
          <a:xfrm rot="0">
            <a:off x="12477052" y="1813354"/>
            <a:ext cx="5077796" cy="8148920"/>
            <a:chOff x="0" y="0"/>
            <a:chExt cx="1337362" cy="2146218"/>
          </a:xfrm>
        </p:grpSpPr>
        <p:sp>
          <p:nvSpPr>
            <p:cNvPr name="Freeform 13" id="13"/>
            <p:cNvSpPr/>
            <p:nvPr/>
          </p:nvSpPr>
          <p:spPr>
            <a:xfrm flipH="false" flipV="false" rot="0">
              <a:off x="0" y="0"/>
              <a:ext cx="1337362" cy="2146218"/>
            </a:xfrm>
            <a:custGeom>
              <a:avLst/>
              <a:gdLst/>
              <a:ahLst/>
              <a:cxnLst/>
              <a:rect r="r" b="b" t="t" l="l"/>
              <a:pathLst>
                <a:path h="2146218" w="1337362">
                  <a:moveTo>
                    <a:pt x="0" y="0"/>
                  </a:moveTo>
                  <a:lnTo>
                    <a:pt x="1337362" y="0"/>
                  </a:lnTo>
                  <a:lnTo>
                    <a:pt x="1337362" y="2146218"/>
                  </a:lnTo>
                  <a:lnTo>
                    <a:pt x="0" y="2146218"/>
                  </a:lnTo>
                  <a:close/>
                </a:path>
              </a:pathLst>
            </a:custGeom>
            <a:solidFill>
              <a:srgbClr val="FFFBF1"/>
            </a:solidFill>
          </p:spPr>
        </p:sp>
        <p:sp>
          <p:nvSpPr>
            <p:cNvPr name="TextBox 14" id="14"/>
            <p:cNvSpPr txBox="true"/>
            <p:nvPr/>
          </p:nvSpPr>
          <p:spPr>
            <a:xfrm>
              <a:off x="0" y="-76200"/>
              <a:ext cx="1337362" cy="2222418"/>
            </a:xfrm>
            <a:prstGeom prst="rect">
              <a:avLst/>
            </a:prstGeom>
          </p:spPr>
          <p:txBody>
            <a:bodyPr anchor="ctr" rtlCol="false" tIns="50800" lIns="50800" bIns="50800" rIns="50800"/>
            <a:lstStyle/>
            <a:p>
              <a:pPr algn="ctr">
                <a:lnSpc>
                  <a:spcPts val="3187"/>
                </a:lnSpc>
              </a:pPr>
            </a:p>
          </p:txBody>
        </p:sp>
      </p:grpSp>
      <p:sp>
        <p:nvSpPr>
          <p:cNvPr name="TextBox 15" id="15"/>
          <p:cNvSpPr txBox="true"/>
          <p:nvPr/>
        </p:nvSpPr>
        <p:spPr>
          <a:xfrm rot="0">
            <a:off x="-822138" y="2130676"/>
            <a:ext cx="8105061" cy="396238"/>
          </a:xfrm>
          <a:prstGeom prst="rect">
            <a:avLst/>
          </a:prstGeom>
        </p:spPr>
        <p:txBody>
          <a:bodyPr anchor="t" rtlCol="false" tIns="0" lIns="0" bIns="0" rIns="0">
            <a:spAutoFit/>
          </a:bodyPr>
          <a:lstStyle/>
          <a:p>
            <a:pPr algn="ctr">
              <a:lnSpc>
                <a:spcPts val="3360"/>
              </a:lnSpc>
            </a:pPr>
            <a:r>
              <a:rPr lang="en-US" sz="2400" b="true">
                <a:solidFill>
                  <a:srgbClr val="2C2929"/>
                </a:solidFill>
                <a:latin typeface="Canva Sans Bold"/>
                <a:ea typeface="Canva Sans Bold"/>
                <a:cs typeface="Canva Sans Bold"/>
                <a:sym typeface="Canva Sans Bold"/>
              </a:rPr>
              <a:t>Summarized Counter-Narratives</a:t>
            </a:r>
          </a:p>
        </p:txBody>
      </p:sp>
      <p:sp>
        <p:nvSpPr>
          <p:cNvPr name="TextBox 16" id="16"/>
          <p:cNvSpPr txBox="true"/>
          <p:nvPr/>
        </p:nvSpPr>
        <p:spPr>
          <a:xfrm rot="0">
            <a:off x="4920020" y="2111626"/>
            <a:ext cx="8105061" cy="431798"/>
          </a:xfrm>
          <a:prstGeom prst="rect">
            <a:avLst/>
          </a:prstGeom>
        </p:spPr>
        <p:txBody>
          <a:bodyPr anchor="t" rtlCol="false" tIns="0" lIns="0" bIns="0" rIns="0">
            <a:spAutoFit/>
          </a:bodyPr>
          <a:lstStyle/>
          <a:p>
            <a:pPr algn="ctr">
              <a:lnSpc>
                <a:spcPts val="3500"/>
              </a:lnSpc>
            </a:pPr>
            <a:r>
              <a:rPr lang="en-US" sz="2500" b="true">
                <a:solidFill>
                  <a:srgbClr val="2C2929"/>
                </a:solidFill>
                <a:latin typeface="Canva Sans Bold"/>
                <a:ea typeface="Canva Sans Bold"/>
                <a:cs typeface="Canva Sans Bold"/>
                <a:sym typeface="Canva Sans Bold"/>
              </a:rPr>
              <a:t>Narrative Titles</a:t>
            </a:r>
          </a:p>
        </p:txBody>
      </p:sp>
      <p:sp>
        <p:nvSpPr>
          <p:cNvPr name="TextBox 17" id="17"/>
          <p:cNvSpPr txBox="true"/>
          <p:nvPr/>
        </p:nvSpPr>
        <p:spPr>
          <a:xfrm rot="0">
            <a:off x="10963420" y="2130676"/>
            <a:ext cx="8105061" cy="396238"/>
          </a:xfrm>
          <a:prstGeom prst="rect">
            <a:avLst/>
          </a:prstGeom>
        </p:spPr>
        <p:txBody>
          <a:bodyPr anchor="t" rtlCol="false" tIns="0" lIns="0" bIns="0" rIns="0">
            <a:spAutoFit/>
          </a:bodyPr>
          <a:lstStyle/>
          <a:p>
            <a:pPr algn="ctr">
              <a:lnSpc>
                <a:spcPts val="3360"/>
              </a:lnSpc>
            </a:pPr>
            <a:r>
              <a:rPr lang="en-US" sz="2400" b="true">
                <a:solidFill>
                  <a:srgbClr val="2C2929"/>
                </a:solidFill>
                <a:latin typeface="Canva Sans Bold"/>
                <a:ea typeface="Canva Sans Bold"/>
                <a:cs typeface="Canva Sans Bold"/>
                <a:sym typeface="Canva Sans Bold"/>
              </a:rPr>
              <a:t>Summaries and Titles Combined</a:t>
            </a:r>
          </a:p>
        </p:txBody>
      </p:sp>
      <p:sp>
        <p:nvSpPr>
          <p:cNvPr name="TextBox 18" id="18"/>
          <p:cNvSpPr txBox="true"/>
          <p:nvPr/>
        </p:nvSpPr>
        <p:spPr>
          <a:xfrm rot="0">
            <a:off x="7075787" y="2937039"/>
            <a:ext cx="4234698" cy="1653539"/>
          </a:xfrm>
          <a:prstGeom prst="rect">
            <a:avLst/>
          </a:prstGeom>
        </p:spPr>
        <p:txBody>
          <a:bodyPr anchor="t" rtlCol="false" tIns="0" lIns="0" bIns="0" rIns="0">
            <a:spAutoFit/>
          </a:bodyPr>
          <a:lstStyle/>
          <a:p>
            <a:pPr algn="ctr">
              <a:lnSpc>
                <a:spcPts val="3360"/>
              </a:lnSpc>
            </a:pPr>
            <a:r>
              <a:rPr lang="en-US" sz="2400">
                <a:solidFill>
                  <a:srgbClr val="2C2929"/>
                </a:solidFill>
                <a:latin typeface="Canva Sans"/>
                <a:ea typeface="Canva Sans"/>
                <a:cs typeface="Canva Sans"/>
                <a:sym typeface="Canva Sans"/>
              </a:rPr>
              <a:t>In contrast, narrative titles alone resulted in less detailed outputs due to limited context.</a:t>
            </a:r>
          </a:p>
        </p:txBody>
      </p:sp>
      <p:sp>
        <p:nvSpPr>
          <p:cNvPr name="TextBox 19" id="19"/>
          <p:cNvSpPr txBox="true"/>
          <p:nvPr/>
        </p:nvSpPr>
        <p:spPr>
          <a:xfrm rot="0">
            <a:off x="12822079" y="3070861"/>
            <a:ext cx="4425842" cy="1812676"/>
          </a:xfrm>
          <a:prstGeom prst="rect">
            <a:avLst/>
          </a:prstGeom>
        </p:spPr>
        <p:txBody>
          <a:bodyPr anchor="t" rtlCol="false" tIns="0" lIns="0" bIns="0" rIns="0">
            <a:spAutoFit/>
          </a:bodyPr>
          <a:lstStyle/>
          <a:p>
            <a:pPr algn="ctr">
              <a:lnSpc>
                <a:spcPts val="2930"/>
              </a:lnSpc>
            </a:pPr>
            <a:r>
              <a:rPr lang="en-US" sz="2093">
                <a:solidFill>
                  <a:srgbClr val="2C2929"/>
                </a:solidFill>
                <a:latin typeface="Canva Sans"/>
                <a:ea typeface="Canva Sans"/>
                <a:cs typeface="Canva Sans"/>
                <a:sym typeface="Canva Sans"/>
              </a:rPr>
              <a:t>Combining summaries and titles struck a balance, providing both depth and clarity, though occasional redundancy slightly affected coherence.</a:t>
            </a:r>
          </a:p>
        </p:txBody>
      </p:sp>
      <p:sp>
        <p:nvSpPr>
          <p:cNvPr name="TextBox 20" id="20"/>
          <p:cNvSpPr txBox="true"/>
          <p:nvPr/>
        </p:nvSpPr>
        <p:spPr>
          <a:xfrm rot="0">
            <a:off x="895292" y="2829085"/>
            <a:ext cx="4551857" cy="1869448"/>
          </a:xfrm>
          <a:prstGeom prst="rect">
            <a:avLst/>
          </a:prstGeom>
        </p:spPr>
        <p:txBody>
          <a:bodyPr anchor="t" rtlCol="false" tIns="0" lIns="0" bIns="0" rIns="0">
            <a:spAutoFit/>
          </a:bodyPr>
          <a:lstStyle/>
          <a:p>
            <a:pPr algn="ctr">
              <a:lnSpc>
                <a:spcPts val="3024"/>
              </a:lnSpc>
            </a:pPr>
            <a:r>
              <a:rPr lang="en-US" sz="2160">
                <a:solidFill>
                  <a:srgbClr val="2C2929"/>
                </a:solidFill>
                <a:latin typeface="Canva Sans"/>
                <a:ea typeface="Canva Sans"/>
                <a:cs typeface="Canva Sans"/>
                <a:sym typeface="Canva Sans"/>
              </a:rPr>
              <a:t>Using summarized counter-narratives yielded visuals strongly aligned with the theme, offering rich metaphorical representations.</a:t>
            </a:r>
          </a:p>
        </p:txBody>
      </p:sp>
      <p:sp>
        <p:nvSpPr>
          <p:cNvPr name="TextBox 21" id="21"/>
          <p:cNvSpPr txBox="true"/>
          <p:nvPr/>
        </p:nvSpPr>
        <p:spPr>
          <a:xfrm rot="0">
            <a:off x="577902" y="5327183"/>
            <a:ext cx="5186636" cy="3990681"/>
          </a:xfrm>
          <a:prstGeom prst="rect">
            <a:avLst/>
          </a:prstGeom>
        </p:spPr>
        <p:txBody>
          <a:bodyPr anchor="t" rtlCol="false" tIns="0" lIns="0" bIns="0" rIns="0">
            <a:spAutoFit/>
          </a:bodyPr>
          <a:lstStyle/>
          <a:p>
            <a:pPr algn="ctr">
              <a:lnSpc>
                <a:spcPts val="3003"/>
              </a:lnSpc>
            </a:pPr>
            <a:r>
              <a:rPr lang="en-US" sz="2145" b="true">
                <a:solidFill>
                  <a:srgbClr val="2C2929"/>
                </a:solidFill>
                <a:latin typeface="Canva Sans Bold"/>
                <a:ea typeface="Canva Sans Bold"/>
                <a:cs typeface="Canva Sans Bold"/>
                <a:sym typeface="Canva Sans Bold"/>
              </a:rPr>
              <a:t>Example</a:t>
            </a:r>
            <a:r>
              <a:rPr lang="en-US" sz="2145">
                <a:solidFill>
                  <a:srgbClr val="2C2929"/>
                </a:solidFill>
                <a:latin typeface="Canva Sans"/>
                <a:ea typeface="Canva Sans"/>
                <a:cs typeface="Canva Sans"/>
                <a:sym typeface="Canva Sans"/>
              </a:rPr>
              <a:t>:”A tug-of-war rope with a frayed end, representing the false claim, is pulled by a figure in a suit, symbolizing Trump, while a figure in a suit with a rope of smooth, unbroken thread, representing accurate data, pulls in the opposite direction, signifying the truth and the decline in inflation."</a:t>
            </a:r>
          </a:p>
          <a:p>
            <a:pPr algn="ctr">
              <a:lnSpc>
                <a:spcPts val="4641"/>
              </a:lnSpc>
            </a:pPr>
          </a:p>
        </p:txBody>
      </p:sp>
      <p:sp>
        <p:nvSpPr>
          <p:cNvPr name="TextBox 22" id="22"/>
          <p:cNvSpPr txBox="true"/>
          <p:nvPr/>
        </p:nvSpPr>
        <p:spPr>
          <a:xfrm rot="0">
            <a:off x="6610973" y="5336708"/>
            <a:ext cx="5019645" cy="3981156"/>
          </a:xfrm>
          <a:prstGeom prst="rect">
            <a:avLst/>
          </a:prstGeom>
        </p:spPr>
        <p:txBody>
          <a:bodyPr anchor="t" rtlCol="false" tIns="0" lIns="0" bIns="0" rIns="0">
            <a:spAutoFit/>
          </a:bodyPr>
          <a:lstStyle/>
          <a:p>
            <a:pPr algn="ctr">
              <a:lnSpc>
                <a:spcPts val="3176"/>
              </a:lnSpc>
            </a:pPr>
            <a:r>
              <a:rPr lang="en-US" sz="2268" b="true">
                <a:solidFill>
                  <a:srgbClr val="2C2929"/>
                </a:solidFill>
                <a:latin typeface="Canva Sans Bold"/>
                <a:ea typeface="Canva Sans Bold"/>
                <a:cs typeface="Canva Sans Bold"/>
                <a:sym typeface="Canva Sans Bold"/>
              </a:rPr>
              <a:t>Example:</a:t>
            </a:r>
            <a:r>
              <a:rPr lang="en-US" sz="2268">
                <a:solidFill>
                  <a:srgbClr val="2C2929"/>
                </a:solidFill>
                <a:latin typeface="Canva Sans"/>
                <a:ea typeface="Canva Sans"/>
                <a:cs typeface="Canva Sans"/>
                <a:sym typeface="Canva Sans"/>
              </a:rPr>
              <a:t>img = "Rising Tides of Deception: A Climate Crisis Unveiled"</a:t>
            </a:r>
          </a:p>
          <a:p>
            <a:pPr algn="ctr">
              <a:lnSpc>
                <a:spcPts val="3176"/>
              </a:lnSpc>
            </a:pPr>
            <a:r>
              <a:rPr lang="en-US" sz="2268">
                <a:solidFill>
                  <a:srgbClr val="2C2929"/>
                </a:solidFill>
                <a:latin typeface="Canva Sans"/>
                <a:ea typeface="Canva Sans"/>
                <a:cs typeface="Canva Sans"/>
                <a:sym typeface="Canva Sans"/>
              </a:rPr>
              <a:t>prompt = f"""</a:t>
            </a:r>
          </a:p>
          <a:p>
            <a:pPr algn="ctr">
              <a:lnSpc>
                <a:spcPts val="3176"/>
              </a:lnSpc>
            </a:pPr>
            <a:r>
              <a:rPr lang="en-US" sz="2268">
                <a:solidFill>
                  <a:srgbClr val="2C2929"/>
                </a:solidFill>
                <a:latin typeface="Canva Sans"/>
                <a:ea typeface="Canva Sans"/>
                <a:cs typeface="Canva Sans"/>
                <a:sym typeface="Canva Sans"/>
              </a:rPr>
              <a:t>Generate a symbolic tug-of-war scene representing the struggle between fact and claim.</a:t>
            </a:r>
          </a:p>
          <a:p>
            <a:pPr algn="ctr">
              <a:lnSpc>
                <a:spcPts val="3176"/>
              </a:lnSpc>
            </a:pPr>
            <a:r>
              <a:rPr lang="en-US" sz="2268">
                <a:solidFill>
                  <a:srgbClr val="2C2929"/>
                </a:solidFill>
                <a:latin typeface="Canva Sans"/>
                <a:ea typeface="Canva Sans"/>
                <a:cs typeface="Canva Sans"/>
                <a:sym typeface="Canva Sans"/>
              </a:rPr>
              <a:t>The image should correspond to the title: "{img}".</a:t>
            </a:r>
          </a:p>
          <a:p>
            <a:pPr algn="ctr">
              <a:lnSpc>
                <a:spcPts val="3176"/>
              </a:lnSpc>
            </a:pPr>
          </a:p>
        </p:txBody>
      </p:sp>
      <p:sp>
        <p:nvSpPr>
          <p:cNvPr name="TextBox 23" id="23"/>
          <p:cNvSpPr txBox="true"/>
          <p:nvPr/>
        </p:nvSpPr>
        <p:spPr>
          <a:xfrm rot="0">
            <a:off x="12638382" y="5204919"/>
            <a:ext cx="4793237" cy="4757356"/>
          </a:xfrm>
          <a:prstGeom prst="rect">
            <a:avLst/>
          </a:prstGeom>
        </p:spPr>
        <p:txBody>
          <a:bodyPr anchor="t" rtlCol="false" tIns="0" lIns="0" bIns="0" rIns="0">
            <a:spAutoFit/>
          </a:bodyPr>
          <a:lstStyle/>
          <a:p>
            <a:pPr algn="ctr">
              <a:lnSpc>
                <a:spcPts val="3087"/>
              </a:lnSpc>
            </a:pPr>
            <a:r>
              <a:rPr lang="en-US" sz="2205" b="true">
                <a:solidFill>
                  <a:srgbClr val="2C2929"/>
                </a:solidFill>
                <a:latin typeface="Canva Sans Bold"/>
                <a:ea typeface="Canva Sans Bold"/>
                <a:cs typeface="Canva Sans Bold"/>
                <a:sym typeface="Canva Sans Bold"/>
              </a:rPr>
              <a:t> Example</a:t>
            </a:r>
            <a:r>
              <a:rPr lang="en-US" sz="2205">
                <a:solidFill>
                  <a:srgbClr val="2C2929"/>
                </a:solidFill>
                <a:latin typeface="Canva Sans"/>
                <a:ea typeface="Canva Sans"/>
                <a:cs typeface="Canva Sans"/>
                <a:sym typeface="Canva Sans"/>
              </a:rPr>
              <a:t>:Generate an image representing economic fluctuation, specifically depicting a graph with a peak at 9.1% and a current rate of 3.2%, with a red line indicating the peak during the Biden presidency and a blue line showing the current rate. Include a subtle background image of a US stock market ticker or a graph of historical inflation rates to emphasize the context.</a:t>
            </a:r>
          </a:p>
          <a:p>
            <a:pPr algn="ctr">
              <a:lnSpc>
                <a:spcPts val="4373"/>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AutoShape 2" id="2"/>
          <p:cNvSpPr/>
          <p:nvPr/>
        </p:nvSpPr>
        <p:spPr>
          <a:xfrm rot="0">
            <a:off x="0" y="0"/>
            <a:ext cx="6034432" cy="10287000"/>
          </a:xfrm>
          <a:prstGeom prst="rect">
            <a:avLst/>
          </a:prstGeom>
          <a:solidFill>
            <a:srgbClr val="FF5136"/>
          </a:solidFill>
        </p:spPr>
      </p:sp>
      <p:grpSp>
        <p:nvGrpSpPr>
          <p:cNvPr name="Group 3" id="3"/>
          <p:cNvGrpSpPr/>
          <p:nvPr/>
        </p:nvGrpSpPr>
        <p:grpSpPr>
          <a:xfrm rot="0">
            <a:off x="6366426" y="557863"/>
            <a:ext cx="11435654" cy="1874778"/>
            <a:chOff x="0" y="0"/>
            <a:chExt cx="53142273" cy="8712221"/>
          </a:xfrm>
        </p:grpSpPr>
        <p:sp>
          <p:nvSpPr>
            <p:cNvPr name="Freeform 4" id="4"/>
            <p:cNvSpPr/>
            <p:nvPr/>
          </p:nvSpPr>
          <p:spPr>
            <a:xfrm flipH="false" flipV="false" rot="0">
              <a:off x="0" y="0"/>
              <a:ext cx="53142276" cy="8712221"/>
            </a:xfrm>
            <a:custGeom>
              <a:avLst/>
              <a:gdLst/>
              <a:ahLst/>
              <a:cxnLst/>
              <a:rect r="r" b="b" t="t" l="l"/>
              <a:pathLst>
                <a:path h="8712221" w="53142276">
                  <a:moveTo>
                    <a:pt x="52916212" y="0"/>
                  </a:moveTo>
                  <a:lnTo>
                    <a:pt x="0" y="0"/>
                  </a:lnTo>
                  <a:lnTo>
                    <a:pt x="0" y="8712221"/>
                  </a:lnTo>
                  <a:lnTo>
                    <a:pt x="53142276" y="8712221"/>
                  </a:lnTo>
                  <a:lnTo>
                    <a:pt x="53142276" y="0"/>
                  </a:lnTo>
                  <a:lnTo>
                    <a:pt x="52916212" y="0"/>
                  </a:lnTo>
                  <a:close/>
                  <a:moveTo>
                    <a:pt x="52916212" y="8486161"/>
                  </a:moveTo>
                  <a:lnTo>
                    <a:pt x="228600" y="8486161"/>
                  </a:lnTo>
                  <a:lnTo>
                    <a:pt x="228600" y="228600"/>
                  </a:lnTo>
                  <a:lnTo>
                    <a:pt x="52916212" y="228600"/>
                  </a:lnTo>
                  <a:lnTo>
                    <a:pt x="52916212" y="8486161"/>
                  </a:lnTo>
                  <a:close/>
                </a:path>
              </a:pathLst>
            </a:custGeom>
            <a:solidFill>
              <a:srgbClr val="353535"/>
            </a:solidFill>
          </p:spPr>
        </p:sp>
      </p:grpSp>
      <p:grpSp>
        <p:nvGrpSpPr>
          <p:cNvPr name="Group 5" id="5"/>
          <p:cNvGrpSpPr/>
          <p:nvPr/>
        </p:nvGrpSpPr>
        <p:grpSpPr>
          <a:xfrm rot="0">
            <a:off x="6366426" y="3030689"/>
            <a:ext cx="11435654" cy="1874778"/>
            <a:chOff x="0" y="0"/>
            <a:chExt cx="53142273" cy="8712221"/>
          </a:xfrm>
        </p:grpSpPr>
        <p:sp>
          <p:nvSpPr>
            <p:cNvPr name="Freeform 6" id="6"/>
            <p:cNvSpPr/>
            <p:nvPr/>
          </p:nvSpPr>
          <p:spPr>
            <a:xfrm flipH="false" flipV="false" rot="0">
              <a:off x="0" y="0"/>
              <a:ext cx="53142276" cy="8712221"/>
            </a:xfrm>
            <a:custGeom>
              <a:avLst/>
              <a:gdLst/>
              <a:ahLst/>
              <a:cxnLst/>
              <a:rect r="r" b="b" t="t" l="l"/>
              <a:pathLst>
                <a:path h="8712221" w="53142276">
                  <a:moveTo>
                    <a:pt x="52916212" y="0"/>
                  </a:moveTo>
                  <a:lnTo>
                    <a:pt x="0" y="0"/>
                  </a:lnTo>
                  <a:lnTo>
                    <a:pt x="0" y="8712221"/>
                  </a:lnTo>
                  <a:lnTo>
                    <a:pt x="53142276" y="8712221"/>
                  </a:lnTo>
                  <a:lnTo>
                    <a:pt x="53142276" y="0"/>
                  </a:lnTo>
                  <a:lnTo>
                    <a:pt x="52916212" y="0"/>
                  </a:lnTo>
                  <a:close/>
                  <a:moveTo>
                    <a:pt x="52916212" y="8486161"/>
                  </a:moveTo>
                  <a:lnTo>
                    <a:pt x="228600" y="8486161"/>
                  </a:lnTo>
                  <a:lnTo>
                    <a:pt x="228600" y="228600"/>
                  </a:lnTo>
                  <a:lnTo>
                    <a:pt x="52916212" y="228600"/>
                  </a:lnTo>
                  <a:lnTo>
                    <a:pt x="52916212" y="8486161"/>
                  </a:lnTo>
                  <a:close/>
                </a:path>
              </a:pathLst>
            </a:custGeom>
            <a:solidFill>
              <a:srgbClr val="353535"/>
            </a:solidFill>
          </p:spPr>
        </p:sp>
      </p:grpSp>
      <p:sp>
        <p:nvSpPr>
          <p:cNvPr name="AutoShape 7" id="7"/>
          <p:cNvSpPr/>
          <p:nvPr/>
        </p:nvSpPr>
        <p:spPr>
          <a:xfrm rot="5400000">
            <a:off x="6377583" y="3019532"/>
            <a:ext cx="1874778" cy="1897092"/>
          </a:xfrm>
          <a:prstGeom prst="rect">
            <a:avLst/>
          </a:prstGeom>
          <a:solidFill>
            <a:srgbClr val="353535"/>
          </a:solidFill>
        </p:spPr>
      </p:sp>
      <p:grpSp>
        <p:nvGrpSpPr>
          <p:cNvPr name="Group 8" id="8"/>
          <p:cNvGrpSpPr/>
          <p:nvPr/>
        </p:nvGrpSpPr>
        <p:grpSpPr>
          <a:xfrm rot="0">
            <a:off x="6366426" y="5445095"/>
            <a:ext cx="11435654" cy="1874778"/>
            <a:chOff x="0" y="0"/>
            <a:chExt cx="53142273" cy="8712221"/>
          </a:xfrm>
        </p:grpSpPr>
        <p:sp>
          <p:nvSpPr>
            <p:cNvPr name="Freeform 9" id="9"/>
            <p:cNvSpPr/>
            <p:nvPr/>
          </p:nvSpPr>
          <p:spPr>
            <a:xfrm flipH="false" flipV="false" rot="0">
              <a:off x="0" y="0"/>
              <a:ext cx="53142276" cy="8712221"/>
            </a:xfrm>
            <a:custGeom>
              <a:avLst/>
              <a:gdLst/>
              <a:ahLst/>
              <a:cxnLst/>
              <a:rect r="r" b="b" t="t" l="l"/>
              <a:pathLst>
                <a:path h="8712221" w="53142276">
                  <a:moveTo>
                    <a:pt x="52916212" y="0"/>
                  </a:moveTo>
                  <a:lnTo>
                    <a:pt x="0" y="0"/>
                  </a:lnTo>
                  <a:lnTo>
                    <a:pt x="0" y="8712221"/>
                  </a:lnTo>
                  <a:lnTo>
                    <a:pt x="53142276" y="8712221"/>
                  </a:lnTo>
                  <a:lnTo>
                    <a:pt x="53142276" y="0"/>
                  </a:lnTo>
                  <a:lnTo>
                    <a:pt x="52916212" y="0"/>
                  </a:lnTo>
                  <a:close/>
                  <a:moveTo>
                    <a:pt x="52916212" y="8486161"/>
                  </a:moveTo>
                  <a:lnTo>
                    <a:pt x="228600" y="8486161"/>
                  </a:lnTo>
                  <a:lnTo>
                    <a:pt x="228600" y="228600"/>
                  </a:lnTo>
                  <a:lnTo>
                    <a:pt x="52916212" y="228600"/>
                  </a:lnTo>
                  <a:lnTo>
                    <a:pt x="52916212" y="8486161"/>
                  </a:lnTo>
                  <a:close/>
                </a:path>
              </a:pathLst>
            </a:custGeom>
            <a:solidFill>
              <a:srgbClr val="353535"/>
            </a:solidFill>
          </p:spPr>
        </p:sp>
      </p:grpSp>
      <p:sp>
        <p:nvSpPr>
          <p:cNvPr name="AutoShape 10" id="10"/>
          <p:cNvSpPr/>
          <p:nvPr/>
        </p:nvSpPr>
        <p:spPr>
          <a:xfrm rot="5400000">
            <a:off x="6377583" y="5433938"/>
            <a:ext cx="1874778" cy="1897092"/>
          </a:xfrm>
          <a:prstGeom prst="rect">
            <a:avLst/>
          </a:prstGeom>
          <a:solidFill>
            <a:srgbClr val="353535"/>
          </a:solidFill>
        </p:spPr>
      </p:sp>
      <p:grpSp>
        <p:nvGrpSpPr>
          <p:cNvPr name="Group 11" id="11"/>
          <p:cNvGrpSpPr/>
          <p:nvPr/>
        </p:nvGrpSpPr>
        <p:grpSpPr>
          <a:xfrm rot="0">
            <a:off x="6366426" y="7877553"/>
            <a:ext cx="11435654" cy="1874778"/>
            <a:chOff x="0" y="0"/>
            <a:chExt cx="53142273" cy="8712221"/>
          </a:xfrm>
        </p:grpSpPr>
        <p:sp>
          <p:nvSpPr>
            <p:cNvPr name="Freeform 12" id="12"/>
            <p:cNvSpPr/>
            <p:nvPr/>
          </p:nvSpPr>
          <p:spPr>
            <a:xfrm flipH="false" flipV="false" rot="0">
              <a:off x="0" y="0"/>
              <a:ext cx="53142276" cy="8712221"/>
            </a:xfrm>
            <a:custGeom>
              <a:avLst/>
              <a:gdLst/>
              <a:ahLst/>
              <a:cxnLst/>
              <a:rect r="r" b="b" t="t" l="l"/>
              <a:pathLst>
                <a:path h="8712221" w="53142276">
                  <a:moveTo>
                    <a:pt x="52916212" y="0"/>
                  </a:moveTo>
                  <a:lnTo>
                    <a:pt x="0" y="0"/>
                  </a:lnTo>
                  <a:lnTo>
                    <a:pt x="0" y="8712221"/>
                  </a:lnTo>
                  <a:lnTo>
                    <a:pt x="53142276" y="8712221"/>
                  </a:lnTo>
                  <a:lnTo>
                    <a:pt x="53142276" y="0"/>
                  </a:lnTo>
                  <a:lnTo>
                    <a:pt x="52916212" y="0"/>
                  </a:lnTo>
                  <a:close/>
                  <a:moveTo>
                    <a:pt x="52916212" y="8486161"/>
                  </a:moveTo>
                  <a:lnTo>
                    <a:pt x="228600" y="8486161"/>
                  </a:lnTo>
                  <a:lnTo>
                    <a:pt x="228600" y="228600"/>
                  </a:lnTo>
                  <a:lnTo>
                    <a:pt x="52916212" y="228600"/>
                  </a:lnTo>
                  <a:lnTo>
                    <a:pt x="52916212" y="8486161"/>
                  </a:lnTo>
                  <a:close/>
                </a:path>
              </a:pathLst>
            </a:custGeom>
            <a:solidFill>
              <a:srgbClr val="353535"/>
            </a:solidFill>
          </p:spPr>
        </p:sp>
      </p:grpSp>
      <p:sp>
        <p:nvSpPr>
          <p:cNvPr name="AutoShape 13" id="13"/>
          <p:cNvSpPr/>
          <p:nvPr/>
        </p:nvSpPr>
        <p:spPr>
          <a:xfrm rot="5400000">
            <a:off x="6377583" y="7866396"/>
            <a:ext cx="1874778" cy="1897092"/>
          </a:xfrm>
          <a:prstGeom prst="rect">
            <a:avLst/>
          </a:prstGeom>
          <a:solidFill>
            <a:srgbClr val="353535"/>
          </a:solidFill>
        </p:spPr>
      </p:sp>
      <p:sp>
        <p:nvSpPr>
          <p:cNvPr name="Freeform 14" id="14"/>
          <p:cNvSpPr/>
          <p:nvPr/>
        </p:nvSpPr>
        <p:spPr>
          <a:xfrm flipH="false" flipV="false" rot="0">
            <a:off x="0" y="0"/>
            <a:ext cx="5839724" cy="6002437"/>
          </a:xfrm>
          <a:custGeom>
            <a:avLst/>
            <a:gdLst/>
            <a:ahLst/>
            <a:cxnLst/>
            <a:rect r="r" b="b" t="t" l="l"/>
            <a:pathLst>
              <a:path h="6002437" w="5839724">
                <a:moveTo>
                  <a:pt x="0" y="0"/>
                </a:moveTo>
                <a:lnTo>
                  <a:pt x="5839724" y="0"/>
                </a:lnTo>
                <a:lnTo>
                  <a:pt x="5839724" y="6002437"/>
                </a:lnTo>
                <a:lnTo>
                  <a:pt x="0" y="6002437"/>
                </a:lnTo>
                <a:lnTo>
                  <a:pt x="0" y="0"/>
                </a:lnTo>
                <a:close/>
              </a:path>
            </a:pathLst>
          </a:custGeom>
          <a:blipFill>
            <a:blip r:embed="rId2"/>
            <a:stretch>
              <a:fillRect l="-18524" t="-5322" r="-25818" b="0"/>
            </a:stretch>
          </a:blipFill>
        </p:spPr>
      </p:sp>
      <p:sp>
        <p:nvSpPr>
          <p:cNvPr name="Freeform 15" id="15"/>
          <p:cNvSpPr/>
          <p:nvPr/>
        </p:nvSpPr>
        <p:spPr>
          <a:xfrm flipH="false" flipV="false" rot="0">
            <a:off x="0" y="0"/>
            <a:ext cx="6034432" cy="5915117"/>
          </a:xfrm>
          <a:custGeom>
            <a:avLst/>
            <a:gdLst/>
            <a:ahLst/>
            <a:cxnLst/>
            <a:rect r="r" b="b" t="t" l="l"/>
            <a:pathLst>
              <a:path h="5915117" w="6034432">
                <a:moveTo>
                  <a:pt x="0" y="0"/>
                </a:moveTo>
                <a:lnTo>
                  <a:pt x="6034432" y="0"/>
                </a:lnTo>
                <a:lnTo>
                  <a:pt x="6034432" y="5915117"/>
                </a:lnTo>
                <a:lnTo>
                  <a:pt x="0" y="5915117"/>
                </a:lnTo>
                <a:lnTo>
                  <a:pt x="0" y="0"/>
                </a:lnTo>
                <a:close/>
              </a:path>
            </a:pathLst>
          </a:custGeom>
          <a:blipFill>
            <a:blip r:embed="rId3"/>
            <a:stretch>
              <a:fillRect l="0" t="-803" r="-1672" b="-3081"/>
            </a:stretch>
          </a:blipFill>
        </p:spPr>
      </p:sp>
      <p:grpSp>
        <p:nvGrpSpPr>
          <p:cNvPr name="Group 16" id="16"/>
          <p:cNvGrpSpPr/>
          <p:nvPr/>
        </p:nvGrpSpPr>
        <p:grpSpPr>
          <a:xfrm rot="0">
            <a:off x="0" y="7413914"/>
            <a:ext cx="5839724" cy="1553097"/>
            <a:chOff x="0" y="0"/>
            <a:chExt cx="7786299" cy="2070796"/>
          </a:xfrm>
        </p:grpSpPr>
        <p:sp>
          <p:nvSpPr>
            <p:cNvPr name="TextBox 17" id="17"/>
            <p:cNvSpPr txBox="true"/>
            <p:nvPr/>
          </p:nvSpPr>
          <p:spPr>
            <a:xfrm rot="0">
              <a:off x="0" y="85725"/>
              <a:ext cx="7786299" cy="1161754"/>
            </a:xfrm>
            <a:prstGeom prst="rect">
              <a:avLst/>
            </a:prstGeom>
          </p:spPr>
          <p:txBody>
            <a:bodyPr anchor="t" rtlCol="false" tIns="0" lIns="0" bIns="0" rIns="0">
              <a:spAutoFit/>
            </a:bodyPr>
            <a:lstStyle/>
            <a:p>
              <a:pPr algn="l">
                <a:lnSpc>
                  <a:spcPts val="6447"/>
                </a:lnSpc>
              </a:pPr>
              <a:r>
                <a:rPr lang="en-US" sz="6199" b="true">
                  <a:solidFill>
                    <a:srgbClr val="FFFBF1"/>
                  </a:solidFill>
                  <a:latin typeface="Source Serif Pro Bold"/>
                  <a:ea typeface="Source Serif Pro Bold"/>
                  <a:cs typeface="Source Serif Pro Bold"/>
                  <a:sym typeface="Source Serif Pro Bold"/>
                </a:rPr>
                <a:t>Output Sample</a:t>
              </a:r>
            </a:p>
          </p:txBody>
        </p:sp>
        <p:sp>
          <p:nvSpPr>
            <p:cNvPr name="TextBox 18" id="18"/>
            <p:cNvSpPr txBox="true"/>
            <p:nvPr/>
          </p:nvSpPr>
          <p:spPr>
            <a:xfrm rot="0">
              <a:off x="0" y="1624435"/>
              <a:ext cx="7786299" cy="446360"/>
            </a:xfrm>
            <a:prstGeom prst="rect">
              <a:avLst/>
            </a:prstGeom>
          </p:spPr>
          <p:txBody>
            <a:bodyPr anchor="t" rtlCol="false" tIns="0" lIns="0" bIns="0" rIns="0">
              <a:spAutoFit/>
            </a:bodyPr>
            <a:lstStyle/>
            <a:p>
              <a:pPr algn="l">
                <a:lnSpc>
                  <a:spcPts val="2872"/>
                </a:lnSpc>
              </a:pPr>
            </a:p>
          </p:txBody>
        </p:sp>
      </p:grpSp>
      <p:sp>
        <p:nvSpPr>
          <p:cNvPr name="TextBox 19" id="19"/>
          <p:cNvSpPr txBox="true"/>
          <p:nvPr/>
        </p:nvSpPr>
        <p:spPr>
          <a:xfrm rot="0">
            <a:off x="5247087" y="865339"/>
            <a:ext cx="14177558" cy="1158867"/>
          </a:xfrm>
          <a:prstGeom prst="rect">
            <a:avLst/>
          </a:prstGeom>
        </p:spPr>
        <p:txBody>
          <a:bodyPr anchor="t" rtlCol="false" tIns="0" lIns="0" bIns="0" rIns="0">
            <a:spAutoFit/>
          </a:bodyPr>
          <a:lstStyle/>
          <a:p>
            <a:pPr algn="ctr">
              <a:lnSpc>
                <a:spcPts val="8499"/>
              </a:lnSpc>
              <a:spcBef>
                <a:spcPct val="0"/>
              </a:spcBef>
            </a:pPr>
            <a:r>
              <a:rPr lang="en-US" b="true" sz="8499">
                <a:solidFill>
                  <a:srgbClr val="000000"/>
                </a:solidFill>
                <a:latin typeface="Arimo Bold"/>
                <a:ea typeface="Arimo Bold"/>
                <a:cs typeface="Arimo Bold"/>
                <a:sym typeface="Arimo Bold"/>
              </a:rPr>
              <a:t>Image Synthesis</a:t>
            </a:r>
          </a:p>
        </p:txBody>
      </p:sp>
      <p:sp>
        <p:nvSpPr>
          <p:cNvPr name="TextBox 20" id="20"/>
          <p:cNvSpPr txBox="true"/>
          <p:nvPr/>
        </p:nvSpPr>
        <p:spPr>
          <a:xfrm rot="0">
            <a:off x="8013247" y="3742018"/>
            <a:ext cx="9788833" cy="597534"/>
          </a:xfrm>
          <a:prstGeom prst="rect">
            <a:avLst/>
          </a:prstGeom>
        </p:spPr>
        <p:txBody>
          <a:bodyPr anchor="t" rtlCol="false" tIns="0" lIns="0" bIns="0" rIns="0">
            <a:spAutoFit/>
          </a:bodyPr>
          <a:lstStyle/>
          <a:p>
            <a:pPr algn="ctr">
              <a:lnSpc>
                <a:spcPts val="4399"/>
              </a:lnSpc>
              <a:spcBef>
                <a:spcPct val="0"/>
              </a:spcBef>
            </a:pPr>
            <a:r>
              <a:rPr lang="en-US" b="true" sz="4399">
                <a:solidFill>
                  <a:srgbClr val="000000"/>
                </a:solidFill>
                <a:latin typeface="Arimo Bold"/>
                <a:ea typeface="Arimo Bold"/>
                <a:cs typeface="Arimo Bold"/>
                <a:sym typeface="Arimo Bold"/>
              </a:rPr>
              <a:t> CompVis Stable Diffusion v1-4.</a:t>
            </a:r>
          </a:p>
        </p:txBody>
      </p:sp>
      <p:sp>
        <p:nvSpPr>
          <p:cNvPr name="TextBox 21" id="21"/>
          <p:cNvSpPr txBox="true"/>
          <p:nvPr/>
        </p:nvSpPr>
        <p:spPr>
          <a:xfrm rot="0">
            <a:off x="8263518" y="5617438"/>
            <a:ext cx="9217324" cy="1702434"/>
          </a:xfrm>
          <a:prstGeom prst="rect">
            <a:avLst/>
          </a:prstGeom>
        </p:spPr>
        <p:txBody>
          <a:bodyPr anchor="t" rtlCol="false" tIns="0" lIns="0" bIns="0" rIns="0">
            <a:spAutoFit/>
          </a:bodyPr>
          <a:lstStyle/>
          <a:p>
            <a:pPr algn="ctr">
              <a:lnSpc>
                <a:spcPts val="4399"/>
              </a:lnSpc>
              <a:spcBef>
                <a:spcPct val="0"/>
              </a:spcBef>
            </a:pPr>
            <a:r>
              <a:rPr lang="en-US" b="true" sz="4399">
                <a:solidFill>
                  <a:srgbClr val="000000"/>
                </a:solidFill>
                <a:latin typeface="Arimo Bold"/>
                <a:ea typeface="Arimo Bold"/>
                <a:cs typeface="Arimo Bold"/>
                <a:sym typeface="Arimo Bold"/>
              </a:rPr>
              <a:t>Structured image instructions generated from LLaMA-3.2-3B-Instruct.</a:t>
            </a:r>
          </a:p>
        </p:txBody>
      </p:sp>
      <p:sp>
        <p:nvSpPr>
          <p:cNvPr name="TextBox 22" id="22"/>
          <p:cNvSpPr txBox="true"/>
          <p:nvPr/>
        </p:nvSpPr>
        <p:spPr>
          <a:xfrm rot="0">
            <a:off x="8263518" y="8257138"/>
            <a:ext cx="9428257" cy="1128395"/>
          </a:xfrm>
          <a:prstGeom prst="rect">
            <a:avLst/>
          </a:prstGeom>
        </p:spPr>
        <p:txBody>
          <a:bodyPr anchor="t" rtlCol="false" tIns="0" lIns="0" bIns="0" rIns="0">
            <a:spAutoFit/>
          </a:bodyPr>
          <a:lstStyle/>
          <a:p>
            <a:pPr algn="ctr">
              <a:lnSpc>
                <a:spcPts val="4299"/>
              </a:lnSpc>
              <a:spcBef>
                <a:spcPct val="0"/>
              </a:spcBef>
            </a:pPr>
            <a:r>
              <a:rPr lang="en-US" b="true" sz="4299">
                <a:solidFill>
                  <a:srgbClr val="000000"/>
                </a:solidFill>
                <a:latin typeface="Arimo Bold"/>
                <a:ea typeface="Arimo Bold"/>
                <a:cs typeface="Arimo Bold"/>
                <a:sym typeface="Arimo Bold"/>
              </a:rPr>
              <a:t>Visually rich, thematically accurate, and contextually aligned images.</a:t>
            </a:r>
          </a:p>
        </p:txBody>
      </p:sp>
      <p:sp>
        <p:nvSpPr>
          <p:cNvPr name="TextBox 23" id="23"/>
          <p:cNvSpPr txBox="true"/>
          <p:nvPr/>
        </p:nvSpPr>
        <p:spPr>
          <a:xfrm rot="0">
            <a:off x="6366426" y="3751543"/>
            <a:ext cx="1897092" cy="667384"/>
          </a:xfrm>
          <a:prstGeom prst="rect">
            <a:avLst/>
          </a:prstGeom>
        </p:spPr>
        <p:txBody>
          <a:bodyPr anchor="t" rtlCol="false" tIns="0" lIns="0" bIns="0" rIns="0">
            <a:spAutoFit/>
          </a:bodyPr>
          <a:lstStyle/>
          <a:p>
            <a:pPr algn="ctr">
              <a:lnSpc>
                <a:spcPts val="4899"/>
              </a:lnSpc>
              <a:spcBef>
                <a:spcPct val="0"/>
              </a:spcBef>
            </a:pPr>
            <a:r>
              <a:rPr lang="en-US" b="true" sz="4899">
                <a:solidFill>
                  <a:srgbClr val="FFFFFF"/>
                </a:solidFill>
                <a:latin typeface="Arimo Bold"/>
                <a:ea typeface="Arimo Bold"/>
                <a:cs typeface="Arimo Bold"/>
                <a:sym typeface="Arimo Bold"/>
              </a:rPr>
              <a:t>Model</a:t>
            </a:r>
            <a:r>
              <a:rPr lang="en-US" b="true" sz="4899">
                <a:solidFill>
                  <a:srgbClr val="FFFFFF"/>
                </a:solidFill>
                <a:latin typeface="Arimo Bold"/>
                <a:ea typeface="Arimo Bold"/>
                <a:cs typeface="Arimo Bold"/>
                <a:sym typeface="Arimo Bold"/>
              </a:rPr>
              <a:t> </a:t>
            </a:r>
          </a:p>
        </p:txBody>
      </p:sp>
      <p:sp>
        <p:nvSpPr>
          <p:cNvPr name="TextBox 24" id="24"/>
          <p:cNvSpPr txBox="true"/>
          <p:nvPr/>
        </p:nvSpPr>
        <p:spPr>
          <a:xfrm rot="0">
            <a:off x="6556906" y="5991317"/>
            <a:ext cx="1520428" cy="667384"/>
          </a:xfrm>
          <a:prstGeom prst="rect">
            <a:avLst/>
          </a:prstGeom>
        </p:spPr>
        <p:txBody>
          <a:bodyPr anchor="t" rtlCol="false" tIns="0" lIns="0" bIns="0" rIns="0">
            <a:spAutoFit/>
          </a:bodyPr>
          <a:lstStyle/>
          <a:p>
            <a:pPr algn="ctr">
              <a:lnSpc>
                <a:spcPts val="4899"/>
              </a:lnSpc>
              <a:spcBef>
                <a:spcPct val="0"/>
              </a:spcBef>
            </a:pPr>
            <a:r>
              <a:rPr lang="en-US" b="true" sz="4899">
                <a:solidFill>
                  <a:srgbClr val="FFFFFF"/>
                </a:solidFill>
                <a:latin typeface="Arimo Bold"/>
                <a:ea typeface="Arimo Bold"/>
                <a:cs typeface="Arimo Bold"/>
                <a:sym typeface="Arimo Bold"/>
              </a:rPr>
              <a:t>Input</a:t>
            </a:r>
          </a:p>
        </p:txBody>
      </p:sp>
      <p:sp>
        <p:nvSpPr>
          <p:cNvPr name="TextBox 25" id="25"/>
          <p:cNvSpPr txBox="true"/>
          <p:nvPr/>
        </p:nvSpPr>
        <p:spPr>
          <a:xfrm rot="0">
            <a:off x="6366426" y="8624797"/>
            <a:ext cx="1830685" cy="597534"/>
          </a:xfrm>
          <a:prstGeom prst="rect">
            <a:avLst/>
          </a:prstGeom>
        </p:spPr>
        <p:txBody>
          <a:bodyPr anchor="t" rtlCol="false" tIns="0" lIns="0" bIns="0" rIns="0">
            <a:spAutoFit/>
          </a:bodyPr>
          <a:lstStyle/>
          <a:p>
            <a:pPr algn="ctr">
              <a:lnSpc>
                <a:spcPts val="4399"/>
              </a:lnSpc>
              <a:spcBef>
                <a:spcPct val="0"/>
              </a:spcBef>
            </a:pPr>
            <a:r>
              <a:rPr lang="en-US" b="true" sz="4399">
                <a:solidFill>
                  <a:srgbClr val="FFFFFF"/>
                </a:solidFill>
                <a:latin typeface="Arimo Bold"/>
                <a:ea typeface="Arimo Bold"/>
                <a:cs typeface="Arimo Bold"/>
                <a:sym typeface="Arimo Bold"/>
              </a:rPr>
              <a:t>Output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4432" y="1834189"/>
            <a:ext cx="5988078" cy="6391508"/>
            <a:chOff x="0" y="0"/>
            <a:chExt cx="1944054" cy="2075029"/>
          </a:xfrm>
        </p:grpSpPr>
        <p:sp>
          <p:nvSpPr>
            <p:cNvPr name="Freeform 3" id="3"/>
            <p:cNvSpPr/>
            <p:nvPr/>
          </p:nvSpPr>
          <p:spPr>
            <a:xfrm flipH="false" flipV="false" rot="0">
              <a:off x="0" y="0"/>
              <a:ext cx="1944054" cy="2075029"/>
            </a:xfrm>
            <a:custGeom>
              <a:avLst/>
              <a:gdLst/>
              <a:ahLst/>
              <a:cxnLst/>
              <a:rect r="r" b="b" t="t" l="l"/>
              <a:pathLst>
                <a:path h="2075029" w="1944054">
                  <a:moveTo>
                    <a:pt x="0" y="0"/>
                  </a:moveTo>
                  <a:lnTo>
                    <a:pt x="1944054" y="0"/>
                  </a:lnTo>
                  <a:lnTo>
                    <a:pt x="1944054" y="2075029"/>
                  </a:lnTo>
                  <a:lnTo>
                    <a:pt x="0" y="2075029"/>
                  </a:lnTo>
                  <a:close/>
                </a:path>
              </a:pathLst>
            </a:custGeom>
            <a:solidFill>
              <a:srgbClr val="4FCDCC"/>
            </a:solidFill>
          </p:spPr>
        </p:sp>
        <p:sp>
          <p:nvSpPr>
            <p:cNvPr name="TextBox 4" id="4"/>
            <p:cNvSpPr txBox="true"/>
            <p:nvPr/>
          </p:nvSpPr>
          <p:spPr>
            <a:xfrm>
              <a:off x="0" y="-76200"/>
              <a:ext cx="1944054" cy="2151229"/>
            </a:xfrm>
            <a:prstGeom prst="rect">
              <a:avLst/>
            </a:prstGeom>
          </p:spPr>
          <p:txBody>
            <a:bodyPr anchor="ctr" rtlCol="false" tIns="50800" lIns="50800" bIns="50800" rIns="50800"/>
            <a:lstStyle/>
            <a:p>
              <a:pPr algn="ctr">
                <a:lnSpc>
                  <a:spcPts val="5599"/>
                </a:lnSpc>
              </a:pPr>
              <a:r>
                <a:rPr lang="en-US" b="true" sz="3999" spc="119">
                  <a:solidFill>
                    <a:srgbClr val="FFFFFF"/>
                  </a:solidFill>
                  <a:latin typeface="Aileron Ultra-Bold"/>
                  <a:ea typeface="Aileron Ultra-Bold"/>
                  <a:cs typeface="Aileron Ultra-Bold"/>
                  <a:sym typeface="Aileron Ultra-Bold"/>
                </a:rPr>
                <a:t>1</a:t>
              </a:r>
            </a:p>
          </p:txBody>
        </p:sp>
      </p:grpSp>
      <p:grpSp>
        <p:nvGrpSpPr>
          <p:cNvPr name="Group 5" id="5"/>
          <p:cNvGrpSpPr/>
          <p:nvPr/>
        </p:nvGrpSpPr>
        <p:grpSpPr>
          <a:xfrm rot="0">
            <a:off x="9144000" y="1834189"/>
            <a:ext cx="6496742" cy="6141075"/>
            <a:chOff x="0" y="0"/>
            <a:chExt cx="2109194" cy="1993725"/>
          </a:xfrm>
        </p:grpSpPr>
        <p:sp>
          <p:nvSpPr>
            <p:cNvPr name="Freeform 6" id="6"/>
            <p:cNvSpPr/>
            <p:nvPr/>
          </p:nvSpPr>
          <p:spPr>
            <a:xfrm flipH="false" flipV="false" rot="0">
              <a:off x="0" y="0"/>
              <a:ext cx="2109194" cy="1993725"/>
            </a:xfrm>
            <a:custGeom>
              <a:avLst/>
              <a:gdLst/>
              <a:ahLst/>
              <a:cxnLst/>
              <a:rect r="r" b="b" t="t" l="l"/>
              <a:pathLst>
                <a:path h="1993725" w="2109194">
                  <a:moveTo>
                    <a:pt x="0" y="0"/>
                  </a:moveTo>
                  <a:lnTo>
                    <a:pt x="2109194" y="0"/>
                  </a:lnTo>
                  <a:lnTo>
                    <a:pt x="2109194" y="1993725"/>
                  </a:lnTo>
                  <a:lnTo>
                    <a:pt x="0" y="1993725"/>
                  </a:lnTo>
                  <a:close/>
                </a:path>
              </a:pathLst>
            </a:custGeom>
            <a:solidFill>
              <a:srgbClr val="37C9EF"/>
            </a:solidFill>
          </p:spPr>
        </p:sp>
        <p:sp>
          <p:nvSpPr>
            <p:cNvPr name="TextBox 7" id="7"/>
            <p:cNvSpPr txBox="true"/>
            <p:nvPr/>
          </p:nvSpPr>
          <p:spPr>
            <a:xfrm>
              <a:off x="0" y="-76200"/>
              <a:ext cx="2109194" cy="2069925"/>
            </a:xfrm>
            <a:prstGeom prst="rect">
              <a:avLst/>
            </a:prstGeom>
          </p:spPr>
          <p:txBody>
            <a:bodyPr anchor="ctr" rtlCol="false" tIns="50800" lIns="50800" bIns="50800" rIns="50800"/>
            <a:lstStyle/>
            <a:p>
              <a:pPr algn="ctr">
                <a:lnSpc>
                  <a:spcPts val="5599"/>
                </a:lnSpc>
              </a:pPr>
              <a:r>
                <a:rPr lang="en-US" b="true" sz="3999" spc="119">
                  <a:solidFill>
                    <a:srgbClr val="FFFFFF"/>
                  </a:solidFill>
                  <a:latin typeface="Aileron Ultra-Bold"/>
                  <a:ea typeface="Aileron Ultra-Bold"/>
                  <a:cs typeface="Aileron Ultra-Bold"/>
                  <a:sym typeface="Aileron Ultra-Bold"/>
                </a:rPr>
                <a:t>3</a:t>
              </a:r>
            </a:p>
          </p:txBody>
        </p:sp>
      </p:grpSp>
      <p:grpSp>
        <p:nvGrpSpPr>
          <p:cNvPr name="Group 8" id="8"/>
          <p:cNvGrpSpPr/>
          <p:nvPr/>
        </p:nvGrpSpPr>
        <p:grpSpPr>
          <a:xfrm rot="0">
            <a:off x="6691309" y="3976821"/>
            <a:ext cx="2452691" cy="1605379"/>
            <a:chOff x="0" y="0"/>
            <a:chExt cx="1148897" cy="751996"/>
          </a:xfrm>
        </p:grpSpPr>
        <p:sp>
          <p:nvSpPr>
            <p:cNvPr name="Freeform 9" id="9"/>
            <p:cNvSpPr/>
            <p:nvPr/>
          </p:nvSpPr>
          <p:spPr>
            <a:xfrm flipH="false" flipV="false" rot="0">
              <a:off x="0" y="0"/>
              <a:ext cx="1148897" cy="751996"/>
            </a:xfrm>
            <a:custGeom>
              <a:avLst/>
              <a:gdLst/>
              <a:ahLst/>
              <a:cxnLst/>
              <a:rect r="r" b="b" t="t" l="l"/>
              <a:pathLst>
                <a:path h="751996" w="1148897">
                  <a:moveTo>
                    <a:pt x="1148897" y="375998"/>
                  </a:moveTo>
                  <a:lnTo>
                    <a:pt x="742497" y="0"/>
                  </a:lnTo>
                  <a:lnTo>
                    <a:pt x="742497" y="203200"/>
                  </a:lnTo>
                  <a:lnTo>
                    <a:pt x="0" y="203200"/>
                  </a:lnTo>
                  <a:lnTo>
                    <a:pt x="0" y="548796"/>
                  </a:lnTo>
                  <a:lnTo>
                    <a:pt x="742497" y="548796"/>
                  </a:lnTo>
                  <a:lnTo>
                    <a:pt x="742497" y="751996"/>
                  </a:lnTo>
                  <a:lnTo>
                    <a:pt x="1148897" y="375998"/>
                  </a:lnTo>
                  <a:close/>
                </a:path>
              </a:pathLst>
            </a:custGeom>
            <a:solidFill>
              <a:srgbClr val="4FCDCC"/>
            </a:solidFill>
          </p:spPr>
        </p:sp>
        <p:sp>
          <p:nvSpPr>
            <p:cNvPr name="TextBox 10" id="10"/>
            <p:cNvSpPr txBox="true"/>
            <p:nvPr/>
          </p:nvSpPr>
          <p:spPr>
            <a:xfrm>
              <a:off x="0" y="146050"/>
              <a:ext cx="1047297" cy="402746"/>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16096683" y="3972163"/>
            <a:ext cx="2191317" cy="1454924"/>
            <a:chOff x="0" y="0"/>
            <a:chExt cx="1224190" cy="812800"/>
          </a:xfrm>
        </p:grpSpPr>
        <p:sp>
          <p:nvSpPr>
            <p:cNvPr name="Freeform 12" id="12"/>
            <p:cNvSpPr/>
            <p:nvPr/>
          </p:nvSpPr>
          <p:spPr>
            <a:xfrm flipH="false" flipV="false" rot="0">
              <a:off x="0" y="0"/>
              <a:ext cx="1224190" cy="812800"/>
            </a:xfrm>
            <a:custGeom>
              <a:avLst/>
              <a:gdLst/>
              <a:ahLst/>
              <a:cxnLst/>
              <a:rect r="r" b="b" t="t" l="l"/>
              <a:pathLst>
                <a:path h="812800" w="1224190">
                  <a:moveTo>
                    <a:pt x="1224190" y="406400"/>
                  </a:moveTo>
                  <a:lnTo>
                    <a:pt x="817790" y="0"/>
                  </a:lnTo>
                  <a:lnTo>
                    <a:pt x="817790" y="203200"/>
                  </a:lnTo>
                  <a:lnTo>
                    <a:pt x="0" y="203200"/>
                  </a:lnTo>
                  <a:lnTo>
                    <a:pt x="0" y="609600"/>
                  </a:lnTo>
                  <a:lnTo>
                    <a:pt x="817790" y="609600"/>
                  </a:lnTo>
                  <a:lnTo>
                    <a:pt x="817790" y="812800"/>
                  </a:lnTo>
                  <a:lnTo>
                    <a:pt x="1224190" y="406400"/>
                  </a:lnTo>
                  <a:close/>
                </a:path>
              </a:pathLst>
            </a:custGeom>
            <a:solidFill>
              <a:srgbClr val="13538A"/>
            </a:solidFill>
          </p:spPr>
        </p:sp>
        <p:sp>
          <p:nvSpPr>
            <p:cNvPr name="TextBox 13" id="13"/>
            <p:cNvSpPr txBox="true"/>
            <p:nvPr/>
          </p:nvSpPr>
          <p:spPr>
            <a:xfrm>
              <a:off x="0" y="146050"/>
              <a:ext cx="1122590" cy="463550"/>
            </a:xfrm>
            <a:prstGeom prst="rect">
              <a:avLst/>
            </a:prstGeom>
          </p:spPr>
          <p:txBody>
            <a:bodyPr anchor="ctr" rtlCol="false" tIns="50800" lIns="50800" bIns="50800" rIns="50800"/>
            <a:lstStyle/>
            <a:p>
              <a:pPr algn="ctr">
                <a:lnSpc>
                  <a:spcPts val="3640"/>
                </a:lnSpc>
              </a:pPr>
            </a:p>
          </p:txBody>
        </p:sp>
      </p:grpSp>
      <p:sp>
        <p:nvSpPr>
          <p:cNvPr name="Freeform 14" id="14"/>
          <p:cNvSpPr/>
          <p:nvPr/>
        </p:nvSpPr>
        <p:spPr>
          <a:xfrm flipH="false" flipV="false" rot="0">
            <a:off x="644432" y="1834189"/>
            <a:ext cx="6430610" cy="6391508"/>
          </a:xfrm>
          <a:custGeom>
            <a:avLst/>
            <a:gdLst/>
            <a:ahLst/>
            <a:cxnLst/>
            <a:rect r="r" b="b" t="t" l="l"/>
            <a:pathLst>
              <a:path h="6391508" w="6430610">
                <a:moveTo>
                  <a:pt x="0" y="0"/>
                </a:moveTo>
                <a:lnTo>
                  <a:pt x="6430610" y="0"/>
                </a:lnTo>
                <a:lnTo>
                  <a:pt x="6430610" y="6391508"/>
                </a:lnTo>
                <a:lnTo>
                  <a:pt x="0" y="6391508"/>
                </a:lnTo>
                <a:lnTo>
                  <a:pt x="0" y="0"/>
                </a:lnTo>
                <a:close/>
              </a:path>
            </a:pathLst>
          </a:custGeom>
          <a:blipFill>
            <a:blip r:embed="rId2"/>
            <a:stretch>
              <a:fillRect l="-3752" t="0" r="-3752" b="0"/>
            </a:stretch>
          </a:blipFill>
        </p:spPr>
      </p:sp>
      <p:sp>
        <p:nvSpPr>
          <p:cNvPr name="Freeform 15" id="15"/>
          <p:cNvSpPr/>
          <p:nvPr/>
        </p:nvSpPr>
        <p:spPr>
          <a:xfrm flipH="false" flipV="false" rot="0">
            <a:off x="9201150" y="1884140"/>
            <a:ext cx="6420721" cy="6041174"/>
          </a:xfrm>
          <a:custGeom>
            <a:avLst/>
            <a:gdLst/>
            <a:ahLst/>
            <a:cxnLst/>
            <a:rect r="r" b="b" t="t" l="l"/>
            <a:pathLst>
              <a:path h="6041174" w="6420721">
                <a:moveTo>
                  <a:pt x="0" y="0"/>
                </a:moveTo>
                <a:lnTo>
                  <a:pt x="6420721" y="0"/>
                </a:lnTo>
                <a:lnTo>
                  <a:pt x="6420721" y="6041174"/>
                </a:lnTo>
                <a:lnTo>
                  <a:pt x="0" y="6041174"/>
                </a:lnTo>
                <a:lnTo>
                  <a:pt x="0" y="0"/>
                </a:lnTo>
                <a:close/>
              </a:path>
            </a:pathLst>
          </a:custGeom>
          <a:blipFill>
            <a:blip r:embed="rId3"/>
            <a:stretch>
              <a:fillRect l="0" t="-3478" r="0" b="-3478"/>
            </a:stretch>
          </a:blipFill>
        </p:spPr>
      </p:sp>
      <p:sp>
        <p:nvSpPr>
          <p:cNvPr name="TextBox 16" id="16"/>
          <p:cNvSpPr txBox="true"/>
          <p:nvPr/>
        </p:nvSpPr>
        <p:spPr>
          <a:xfrm rot="0">
            <a:off x="9467446" y="8343265"/>
            <a:ext cx="8121442" cy="2454276"/>
          </a:xfrm>
          <a:prstGeom prst="rect">
            <a:avLst/>
          </a:prstGeom>
        </p:spPr>
        <p:txBody>
          <a:bodyPr anchor="t" rtlCol="false" tIns="0" lIns="0" bIns="0" rIns="0">
            <a:spAutoFit/>
          </a:bodyPr>
          <a:lstStyle/>
          <a:p>
            <a:pPr algn="l" marL="755646" indent="-377823" lvl="1">
              <a:lnSpc>
                <a:spcPts val="4899"/>
              </a:lnSpc>
              <a:buFont typeface="Arial"/>
              <a:buChar char="•"/>
            </a:pPr>
            <a:r>
              <a:rPr lang="en-US" b="true" sz="3499" spc="104">
                <a:solidFill>
                  <a:srgbClr val="191919"/>
                </a:solidFill>
                <a:latin typeface="Aileron Bold"/>
                <a:ea typeface="Aileron Bold"/>
                <a:cs typeface="Aileron Bold"/>
                <a:sym typeface="Aileron Bold"/>
              </a:rPr>
              <a:t>From Narrative Titles</a:t>
            </a:r>
          </a:p>
          <a:p>
            <a:pPr algn="l" marL="755646" indent="-377823" lvl="1">
              <a:lnSpc>
                <a:spcPts val="4899"/>
              </a:lnSpc>
              <a:buFont typeface="Arial"/>
              <a:buChar char="•"/>
            </a:pPr>
            <a:r>
              <a:rPr lang="en-US" b="true" sz="3499" spc="104">
                <a:solidFill>
                  <a:srgbClr val="191919"/>
                </a:solidFill>
                <a:latin typeface="Aileron Bold"/>
                <a:ea typeface="Aileron Bold"/>
                <a:cs typeface="Aileron Bold"/>
                <a:sym typeface="Aileron Bold"/>
              </a:rPr>
              <a:t> Lack of depth and metaphorical richness.</a:t>
            </a:r>
          </a:p>
          <a:p>
            <a:pPr algn="l" marL="0" indent="0" lvl="0">
              <a:lnSpc>
                <a:spcPts val="4899"/>
              </a:lnSpc>
            </a:pPr>
          </a:p>
        </p:txBody>
      </p:sp>
      <p:sp>
        <p:nvSpPr>
          <p:cNvPr name="TextBox 17" id="17"/>
          <p:cNvSpPr txBox="true"/>
          <p:nvPr/>
        </p:nvSpPr>
        <p:spPr>
          <a:xfrm rot="0">
            <a:off x="2013375" y="290694"/>
            <a:ext cx="13037448" cy="772541"/>
          </a:xfrm>
          <a:prstGeom prst="rect">
            <a:avLst/>
          </a:prstGeom>
        </p:spPr>
        <p:txBody>
          <a:bodyPr anchor="t" rtlCol="false" tIns="0" lIns="0" bIns="0" rIns="0">
            <a:spAutoFit/>
          </a:bodyPr>
          <a:lstStyle/>
          <a:p>
            <a:pPr algn="ctr" marL="0" indent="0" lvl="0">
              <a:lnSpc>
                <a:spcPts val="6156"/>
              </a:lnSpc>
            </a:pPr>
            <a:r>
              <a:rPr lang="en-US" b="true" sz="4699" spc="140">
                <a:solidFill>
                  <a:srgbClr val="191919"/>
                </a:solidFill>
                <a:latin typeface="Aileron Ultra-Bold"/>
                <a:ea typeface="Aileron Ultra-Bold"/>
                <a:cs typeface="Aileron Ultra-Bold"/>
                <a:sym typeface="Aileron Ultra-Bold"/>
              </a:rPr>
              <a:t> DIFFERENT APPROACHES ANALYSIS:</a:t>
            </a:r>
          </a:p>
        </p:txBody>
      </p:sp>
      <p:sp>
        <p:nvSpPr>
          <p:cNvPr name="TextBox 18" id="18"/>
          <p:cNvSpPr txBox="true"/>
          <p:nvPr/>
        </p:nvSpPr>
        <p:spPr>
          <a:xfrm rot="0">
            <a:off x="0" y="8801967"/>
            <a:ext cx="7917655" cy="989005"/>
          </a:xfrm>
          <a:prstGeom prst="rect">
            <a:avLst/>
          </a:prstGeom>
        </p:spPr>
        <p:txBody>
          <a:bodyPr anchor="t" rtlCol="false" tIns="0" lIns="0" bIns="0" rIns="0">
            <a:spAutoFit/>
          </a:bodyPr>
          <a:lstStyle/>
          <a:p>
            <a:pPr algn="l" marL="819030" indent="-409515" lvl="1">
              <a:lnSpc>
                <a:spcPts val="3793"/>
              </a:lnSpc>
              <a:buFont typeface="Arial"/>
              <a:buChar char="•"/>
            </a:pPr>
            <a:r>
              <a:rPr lang="en-US" b="true" sz="3793">
                <a:solidFill>
                  <a:srgbClr val="191919"/>
                </a:solidFill>
                <a:latin typeface="Arimo Bold"/>
                <a:ea typeface="Arimo Bold"/>
                <a:cs typeface="Arimo Bold"/>
                <a:sym typeface="Arimo Bold"/>
              </a:rPr>
              <a:t>From counter-narrative itself</a:t>
            </a:r>
          </a:p>
          <a:p>
            <a:pPr algn="l" marL="819030" indent="-409515" lvl="1">
              <a:lnSpc>
                <a:spcPts val="3793"/>
              </a:lnSpc>
              <a:buFont typeface="Arial"/>
              <a:buChar char="•"/>
            </a:pPr>
            <a:r>
              <a:rPr lang="en-US" b="true" sz="3793">
                <a:solidFill>
                  <a:srgbClr val="191919"/>
                </a:solidFill>
                <a:latin typeface="Arimo Bold"/>
                <a:ea typeface="Arimo Bold"/>
                <a:cs typeface="Arimo Bold"/>
                <a:sym typeface="Arimo Bold"/>
              </a:rPr>
              <a:t>Token issue- clipped part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4432" y="1834189"/>
            <a:ext cx="5988078" cy="6391508"/>
            <a:chOff x="0" y="0"/>
            <a:chExt cx="1944054" cy="2075029"/>
          </a:xfrm>
        </p:grpSpPr>
        <p:sp>
          <p:nvSpPr>
            <p:cNvPr name="Freeform 3" id="3"/>
            <p:cNvSpPr/>
            <p:nvPr/>
          </p:nvSpPr>
          <p:spPr>
            <a:xfrm flipH="false" flipV="false" rot="0">
              <a:off x="0" y="0"/>
              <a:ext cx="1944054" cy="2075029"/>
            </a:xfrm>
            <a:custGeom>
              <a:avLst/>
              <a:gdLst/>
              <a:ahLst/>
              <a:cxnLst/>
              <a:rect r="r" b="b" t="t" l="l"/>
              <a:pathLst>
                <a:path h="2075029" w="1944054">
                  <a:moveTo>
                    <a:pt x="0" y="0"/>
                  </a:moveTo>
                  <a:lnTo>
                    <a:pt x="1944054" y="0"/>
                  </a:lnTo>
                  <a:lnTo>
                    <a:pt x="1944054" y="2075029"/>
                  </a:lnTo>
                  <a:lnTo>
                    <a:pt x="0" y="2075029"/>
                  </a:lnTo>
                  <a:close/>
                </a:path>
              </a:pathLst>
            </a:custGeom>
            <a:solidFill>
              <a:srgbClr val="4FCDCC"/>
            </a:solidFill>
          </p:spPr>
        </p:sp>
        <p:sp>
          <p:nvSpPr>
            <p:cNvPr name="TextBox 4" id="4"/>
            <p:cNvSpPr txBox="true"/>
            <p:nvPr/>
          </p:nvSpPr>
          <p:spPr>
            <a:xfrm>
              <a:off x="0" y="-76200"/>
              <a:ext cx="1944054" cy="2151229"/>
            </a:xfrm>
            <a:prstGeom prst="rect">
              <a:avLst/>
            </a:prstGeom>
          </p:spPr>
          <p:txBody>
            <a:bodyPr anchor="ctr" rtlCol="false" tIns="50800" lIns="50800" bIns="50800" rIns="50800"/>
            <a:lstStyle/>
            <a:p>
              <a:pPr algn="ctr">
                <a:lnSpc>
                  <a:spcPts val="5599"/>
                </a:lnSpc>
              </a:pPr>
              <a:r>
                <a:rPr lang="en-US" b="true" sz="3999" spc="119">
                  <a:solidFill>
                    <a:srgbClr val="FFFFFF"/>
                  </a:solidFill>
                  <a:latin typeface="Aileron Ultra-Bold"/>
                  <a:ea typeface="Aileron Ultra-Bold"/>
                  <a:cs typeface="Aileron Ultra-Bold"/>
                  <a:sym typeface="Aileron Ultra-Bold"/>
                </a:rPr>
                <a:t>1</a:t>
              </a:r>
            </a:p>
          </p:txBody>
        </p:sp>
      </p:grpSp>
      <p:grpSp>
        <p:nvGrpSpPr>
          <p:cNvPr name="Group 5" id="5"/>
          <p:cNvGrpSpPr/>
          <p:nvPr/>
        </p:nvGrpSpPr>
        <p:grpSpPr>
          <a:xfrm rot="0">
            <a:off x="9144000" y="1834189"/>
            <a:ext cx="6496742" cy="6141075"/>
            <a:chOff x="0" y="0"/>
            <a:chExt cx="2109194" cy="1993725"/>
          </a:xfrm>
        </p:grpSpPr>
        <p:sp>
          <p:nvSpPr>
            <p:cNvPr name="Freeform 6" id="6"/>
            <p:cNvSpPr/>
            <p:nvPr/>
          </p:nvSpPr>
          <p:spPr>
            <a:xfrm flipH="false" flipV="false" rot="0">
              <a:off x="0" y="0"/>
              <a:ext cx="2109194" cy="1993725"/>
            </a:xfrm>
            <a:custGeom>
              <a:avLst/>
              <a:gdLst/>
              <a:ahLst/>
              <a:cxnLst/>
              <a:rect r="r" b="b" t="t" l="l"/>
              <a:pathLst>
                <a:path h="1993725" w="2109194">
                  <a:moveTo>
                    <a:pt x="0" y="0"/>
                  </a:moveTo>
                  <a:lnTo>
                    <a:pt x="2109194" y="0"/>
                  </a:lnTo>
                  <a:lnTo>
                    <a:pt x="2109194" y="1993725"/>
                  </a:lnTo>
                  <a:lnTo>
                    <a:pt x="0" y="1993725"/>
                  </a:lnTo>
                  <a:close/>
                </a:path>
              </a:pathLst>
            </a:custGeom>
            <a:solidFill>
              <a:srgbClr val="37C9EF"/>
            </a:solidFill>
          </p:spPr>
        </p:sp>
        <p:sp>
          <p:nvSpPr>
            <p:cNvPr name="TextBox 7" id="7"/>
            <p:cNvSpPr txBox="true"/>
            <p:nvPr/>
          </p:nvSpPr>
          <p:spPr>
            <a:xfrm>
              <a:off x="0" y="-76200"/>
              <a:ext cx="2109194" cy="2069925"/>
            </a:xfrm>
            <a:prstGeom prst="rect">
              <a:avLst/>
            </a:prstGeom>
          </p:spPr>
          <p:txBody>
            <a:bodyPr anchor="ctr" rtlCol="false" tIns="50800" lIns="50800" bIns="50800" rIns="50800"/>
            <a:lstStyle/>
            <a:p>
              <a:pPr algn="ctr">
                <a:lnSpc>
                  <a:spcPts val="5599"/>
                </a:lnSpc>
              </a:pPr>
              <a:r>
                <a:rPr lang="en-US" b="true" sz="3999" spc="119">
                  <a:solidFill>
                    <a:srgbClr val="FFFFFF"/>
                  </a:solidFill>
                  <a:latin typeface="Aileron Ultra-Bold"/>
                  <a:ea typeface="Aileron Ultra-Bold"/>
                  <a:cs typeface="Aileron Ultra-Bold"/>
                  <a:sym typeface="Aileron Ultra-Bold"/>
                </a:rPr>
                <a:t>3</a:t>
              </a:r>
            </a:p>
          </p:txBody>
        </p:sp>
      </p:grpSp>
      <p:grpSp>
        <p:nvGrpSpPr>
          <p:cNvPr name="Group 8" id="8"/>
          <p:cNvGrpSpPr/>
          <p:nvPr/>
        </p:nvGrpSpPr>
        <p:grpSpPr>
          <a:xfrm rot="0">
            <a:off x="6748459" y="2824333"/>
            <a:ext cx="2452691" cy="1605379"/>
            <a:chOff x="0" y="0"/>
            <a:chExt cx="1148897" cy="751996"/>
          </a:xfrm>
        </p:grpSpPr>
        <p:sp>
          <p:nvSpPr>
            <p:cNvPr name="Freeform 9" id="9"/>
            <p:cNvSpPr/>
            <p:nvPr/>
          </p:nvSpPr>
          <p:spPr>
            <a:xfrm flipH="false" flipV="false" rot="0">
              <a:off x="0" y="0"/>
              <a:ext cx="1148897" cy="751996"/>
            </a:xfrm>
            <a:custGeom>
              <a:avLst/>
              <a:gdLst/>
              <a:ahLst/>
              <a:cxnLst/>
              <a:rect r="r" b="b" t="t" l="l"/>
              <a:pathLst>
                <a:path h="751996" w="1148897">
                  <a:moveTo>
                    <a:pt x="1148897" y="375998"/>
                  </a:moveTo>
                  <a:lnTo>
                    <a:pt x="742497" y="0"/>
                  </a:lnTo>
                  <a:lnTo>
                    <a:pt x="742497" y="203200"/>
                  </a:lnTo>
                  <a:lnTo>
                    <a:pt x="0" y="203200"/>
                  </a:lnTo>
                  <a:lnTo>
                    <a:pt x="0" y="548796"/>
                  </a:lnTo>
                  <a:lnTo>
                    <a:pt x="742497" y="548796"/>
                  </a:lnTo>
                  <a:lnTo>
                    <a:pt x="742497" y="751996"/>
                  </a:lnTo>
                  <a:lnTo>
                    <a:pt x="1148897" y="375998"/>
                  </a:lnTo>
                  <a:close/>
                </a:path>
              </a:pathLst>
            </a:custGeom>
            <a:solidFill>
              <a:srgbClr val="4FCDCC"/>
            </a:solidFill>
          </p:spPr>
        </p:sp>
        <p:sp>
          <p:nvSpPr>
            <p:cNvPr name="TextBox 10" id="10"/>
            <p:cNvSpPr txBox="true"/>
            <p:nvPr/>
          </p:nvSpPr>
          <p:spPr>
            <a:xfrm>
              <a:off x="0" y="146050"/>
              <a:ext cx="1047297" cy="402746"/>
            </a:xfrm>
            <a:prstGeom prst="rect">
              <a:avLst/>
            </a:prstGeom>
          </p:spPr>
          <p:txBody>
            <a:bodyPr anchor="ctr" rtlCol="false" tIns="50800" lIns="50800" bIns="50800" rIns="50800"/>
            <a:lstStyle/>
            <a:p>
              <a:pPr algn="ctr">
                <a:lnSpc>
                  <a:spcPts val="3640"/>
                </a:lnSpc>
              </a:pPr>
            </a:p>
          </p:txBody>
        </p:sp>
      </p:grpSp>
      <p:sp>
        <p:nvSpPr>
          <p:cNvPr name="Freeform 11" id="11"/>
          <p:cNvSpPr/>
          <p:nvPr/>
        </p:nvSpPr>
        <p:spPr>
          <a:xfrm flipH="false" flipV="false" rot="0">
            <a:off x="644432" y="1834189"/>
            <a:ext cx="6430610" cy="6391508"/>
          </a:xfrm>
          <a:custGeom>
            <a:avLst/>
            <a:gdLst/>
            <a:ahLst/>
            <a:cxnLst/>
            <a:rect r="r" b="b" t="t" l="l"/>
            <a:pathLst>
              <a:path h="6391508" w="6430610">
                <a:moveTo>
                  <a:pt x="0" y="0"/>
                </a:moveTo>
                <a:lnTo>
                  <a:pt x="6430610" y="0"/>
                </a:lnTo>
                <a:lnTo>
                  <a:pt x="6430610" y="6391508"/>
                </a:lnTo>
                <a:lnTo>
                  <a:pt x="0" y="6391508"/>
                </a:lnTo>
                <a:lnTo>
                  <a:pt x="0" y="0"/>
                </a:lnTo>
                <a:close/>
              </a:path>
            </a:pathLst>
          </a:custGeom>
          <a:blipFill>
            <a:blip r:embed="rId2"/>
            <a:stretch>
              <a:fillRect l="-3752" t="0" r="-3752" b="0"/>
            </a:stretch>
          </a:blipFill>
        </p:spPr>
      </p:sp>
      <p:sp>
        <p:nvSpPr>
          <p:cNvPr name="Freeform 12" id="12"/>
          <p:cNvSpPr/>
          <p:nvPr/>
        </p:nvSpPr>
        <p:spPr>
          <a:xfrm flipH="false" flipV="false" rot="0">
            <a:off x="9201150" y="1884140"/>
            <a:ext cx="6420721" cy="6041174"/>
          </a:xfrm>
          <a:custGeom>
            <a:avLst/>
            <a:gdLst/>
            <a:ahLst/>
            <a:cxnLst/>
            <a:rect r="r" b="b" t="t" l="l"/>
            <a:pathLst>
              <a:path h="6041174" w="6420721">
                <a:moveTo>
                  <a:pt x="0" y="0"/>
                </a:moveTo>
                <a:lnTo>
                  <a:pt x="6420721" y="0"/>
                </a:lnTo>
                <a:lnTo>
                  <a:pt x="6420721" y="6041174"/>
                </a:lnTo>
                <a:lnTo>
                  <a:pt x="0" y="6041174"/>
                </a:lnTo>
                <a:lnTo>
                  <a:pt x="0" y="0"/>
                </a:lnTo>
                <a:close/>
              </a:path>
            </a:pathLst>
          </a:custGeom>
          <a:blipFill>
            <a:blip r:embed="rId3"/>
            <a:stretch>
              <a:fillRect l="0" t="-3478" r="0" b="-3478"/>
            </a:stretch>
          </a:blipFill>
        </p:spPr>
      </p:sp>
      <p:sp>
        <p:nvSpPr>
          <p:cNvPr name="Freeform 13" id="13"/>
          <p:cNvSpPr/>
          <p:nvPr/>
        </p:nvSpPr>
        <p:spPr>
          <a:xfrm flipH="false" flipV="false" rot="0">
            <a:off x="644432" y="1884140"/>
            <a:ext cx="6430610" cy="6341558"/>
          </a:xfrm>
          <a:custGeom>
            <a:avLst/>
            <a:gdLst/>
            <a:ahLst/>
            <a:cxnLst/>
            <a:rect r="r" b="b" t="t" l="l"/>
            <a:pathLst>
              <a:path h="6341558" w="6430610">
                <a:moveTo>
                  <a:pt x="0" y="0"/>
                </a:moveTo>
                <a:lnTo>
                  <a:pt x="6430610" y="0"/>
                </a:lnTo>
                <a:lnTo>
                  <a:pt x="6430610" y="6341557"/>
                </a:lnTo>
                <a:lnTo>
                  <a:pt x="0" y="6341557"/>
                </a:lnTo>
                <a:lnTo>
                  <a:pt x="0" y="0"/>
                </a:lnTo>
                <a:close/>
              </a:path>
            </a:pathLst>
          </a:custGeom>
          <a:blipFill>
            <a:blip r:embed="rId4"/>
            <a:stretch>
              <a:fillRect l="0" t="-1795" r="-1996" b="-1795"/>
            </a:stretch>
          </a:blipFill>
        </p:spPr>
      </p:sp>
      <p:sp>
        <p:nvSpPr>
          <p:cNvPr name="Freeform 14" id="14"/>
          <p:cNvSpPr/>
          <p:nvPr/>
        </p:nvSpPr>
        <p:spPr>
          <a:xfrm flipH="false" flipV="false" rot="0">
            <a:off x="9315450" y="1834189"/>
            <a:ext cx="6477871" cy="6301469"/>
          </a:xfrm>
          <a:custGeom>
            <a:avLst/>
            <a:gdLst/>
            <a:ahLst/>
            <a:cxnLst/>
            <a:rect r="r" b="b" t="t" l="l"/>
            <a:pathLst>
              <a:path h="6301469" w="6477871">
                <a:moveTo>
                  <a:pt x="0" y="0"/>
                </a:moveTo>
                <a:lnTo>
                  <a:pt x="6477871" y="0"/>
                </a:lnTo>
                <a:lnTo>
                  <a:pt x="6477871" y="6301469"/>
                </a:lnTo>
                <a:lnTo>
                  <a:pt x="0" y="6301469"/>
                </a:lnTo>
                <a:lnTo>
                  <a:pt x="0" y="0"/>
                </a:lnTo>
                <a:close/>
              </a:path>
            </a:pathLst>
          </a:custGeom>
          <a:blipFill>
            <a:blip r:embed="rId5"/>
            <a:stretch>
              <a:fillRect l="0" t="0" r="0" b="0"/>
            </a:stretch>
          </a:blipFill>
        </p:spPr>
      </p:sp>
      <p:sp>
        <p:nvSpPr>
          <p:cNvPr name="TextBox 15" id="15"/>
          <p:cNvSpPr txBox="true"/>
          <p:nvPr/>
        </p:nvSpPr>
        <p:spPr>
          <a:xfrm rot="0">
            <a:off x="8823495" y="8159022"/>
            <a:ext cx="8965176" cy="3692526"/>
          </a:xfrm>
          <a:prstGeom prst="rect">
            <a:avLst/>
          </a:prstGeom>
        </p:spPr>
        <p:txBody>
          <a:bodyPr anchor="t" rtlCol="false" tIns="0" lIns="0" bIns="0" rIns="0">
            <a:spAutoFit/>
          </a:bodyPr>
          <a:lstStyle/>
          <a:p>
            <a:pPr algn="l" marL="755646" indent="-377823" lvl="1">
              <a:lnSpc>
                <a:spcPts val="4899"/>
              </a:lnSpc>
              <a:buFont typeface="Arial"/>
              <a:buChar char="•"/>
            </a:pPr>
            <a:r>
              <a:rPr lang="en-US" b="true" sz="3499" spc="104">
                <a:solidFill>
                  <a:srgbClr val="191919"/>
                </a:solidFill>
                <a:latin typeface="Aileron Bold"/>
                <a:ea typeface="Aileron Bold"/>
                <a:cs typeface="Aileron Bold"/>
                <a:sym typeface="Aileron Bold"/>
              </a:rPr>
              <a:t>From Summaries and Titles Combined</a:t>
            </a:r>
          </a:p>
          <a:p>
            <a:pPr algn="l" marL="755646" indent="-377823" lvl="1">
              <a:lnSpc>
                <a:spcPts val="4899"/>
              </a:lnSpc>
              <a:buFont typeface="Arial"/>
              <a:buChar char="•"/>
            </a:pPr>
            <a:r>
              <a:rPr lang="en-US" b="true" sz="3499" spc="104">
                <a:solidFill>
                  <a:srgbClr val="191919"/>
                </a:solidFill>
                <a:latin typeface="Aileron Bold"/>
                <a:ea typeface="Aileron Bold"/>
                <a:cs typeface="Aileron Bold"/>
                <a:sym typeface="Aileron Bold"/>
              </a:rPr>
              <a:t>Appeared cluttered or lacked focus</a:t>
            </a:r>
          </a:p>
          <a:p>
            <a:pPr algn="l">
              <a:lnSpc>
                <a:spcPts val="4899"/>
              </a:lnSpc>
            </a:pPr>
          </a:p>
          <a:p>
            <a:pPr algn="l">
              <a:lnSpc>
                <a:spcPts val="4899"/>
              </a:lnSpc>
            </a:pPr>
          </a:p>
          <a:p>
            <a:pPr algn="l" marL="0" indent="0" lvl="0">
              <a:lnSpc>
                <a:spcPts val="4899"/>
              </a:lnSpc>
            </a:pPr>
          </a:p>
        </p:txBody>
      </p:sp>
      <p:sp>
        <p:nvSpPr>
          <p:cNvPr name="TextBox 16" id="16"/>
          <p:cNvSpPr txBox="true"/>
          <p:nvPr/>
        </p:nvSpPr>
        <p:spPr>
          <a:xfrm rot="0">
            <a:off x="2013375" y="290694"/>
            <a:ext cx="13037448" cy="772541"/>
          </a:xfrm>
          <a:prstGeom prst="rect">
            <a:avLst/>
          </a:prstGeom>
        </p:spPr>
        <p:txBody>
          <a:bodyPr anchor="t" rtlCol="false" tIns="0" lIns="0" bIns="0" rIns="0">
            <a:spAutoFit/>
          </a:bodyPr>
          <a:lstStyle/>
          <a:p>
            <a:pPr algn="ctr" marL="0" indent="0" lvl="0">
              <a:lnSpc>
                <a:spcPts val="6156"/>
              </a:lnSpc>
            </a:pPr>
            <a:r>
              <a:rPr lang="en-US" b="true" sz="4699" spc="140">
                <a:solidFill>
                  <a:srgbClr val="191919"/>
                </a:solidFill>
                <a:latin typeface="Aileron Ultra-Bold"/>
                <a:ea typeface="Aileron Ultra-Bold"/>
                <a:cs typeface="Aileron Ultra-Bold"/>
                <a:sym typeface="Aileron Ultra-Bold"/>
              </a:rPr>
              <a:t> DIFFERENT APPROACHES ANALYSIS:</a:t>
            </a:r>
          </a:p>
        </p:txBody>
      </p:sp>
      <p:sp>
        <p:nvSpPr>
          <p:cNvPr name="TextBox 17" id="17"/>
          <p:cNvSpPr txBox="true"/>
          <p:nvPr/>
        </p:nvSpPr>
        <p:spPr>
          <a:xfrm rot="0">
            <a:off x="0" y="8080023"/>
            <a:ext cx="8532099" cy="2413703"/>
          </a:xfrm>
          <a:prstGeom prst="rect">
            <a:avLst/>
          </a:prstGeom>
        </p:spPr>
        <p:txBody>
          <a:bodyPr anchor="t" rtlCol="false" tIns="0" lIns="0" bIns="0" rIns="0">
            <a:spAutoFit/>
          </a:bodyPr>
          <a:lstStyle/>
          <a:p>
            <a:pPr algn="l">
              <a:lnSpc>
                <a:spcPts val="3793"/>
              </a:lnSpc>
            </a:pPr>
          </a:p>
          <a:p>
            <a:pPr algn="l" marL="819030" indent="-409515" lvl="1">
              <a:lnSpc>
                <a:spcPts val="3793"/>
              </a:lnSpc>
              <a:buFont typeface="Arial"/>
              <a:buChar char="•"/>
            </a:pPr>
            <a:r>
              <a:rPr lang="en-US" b="true" sz="3793">
                <a:solidFill>
                  <a:srgbClr val="191919"/>
                </a:solidFill>
                <a:latin typeface="Arimo Bold"/>
                <a:ea typeface="Arimo Bold"/>
                <a:cs typeface="Arimo Bold"/>
                <a:sym typeface="Arimo Bold"/>
              </a:rPr>
              <a:t>Instructions f</a:t>
            </a:r>
            <a:r>
              <a:rPr lang="en-US" b="true" sz="3793">
                <a:solidFill>
                  <a:srgbClr val="191919"/>
                </a:solidFill>
                <a:latin typeface="Arimo Bold"/>
                <a:ea typeface="Arimo Bold"/>
                <a:cs typeface="Arimo Bold"/>
                <a:sym typeface="Arimo Bold"/>
              </a:rPr>
              <a:t>rom Summarized Counter-Narratives</a:t>
            </a:r>
          </a:p>
          <a:p>
            <a:pPr algn="l" marL="819030" indent="-409515" lvl="1">
              <a:lnSpc>
                <a:spcPts val="3793"/>
              </a:lnSpc>
              <a:buFont typeface="Arial"/>
              <a:buChar char="•"/>
            </a:pPr>
            <a:r>
              <a:rPr lang="en-US" b="true" sz="3793">
                <a:solidFill>
                  <a:srgbClr val="191919"/>
                </a:solidFill>
                <a:latin typeface="Arimo Bold"/>
                <a:ea typeface="Arimo Bold"/>
                <a:cs typeface="Arimo Bold"/>
                <a:sym typeface="Arimo Bold"/>
              </a:rPr>
              <a:t> Strong alignment </a:t>
            </a:r>
          </a:p>
          <a:p>
            <a:pPr algn="l">
              <a:lnSpc>
                <a:spcPts val="3793"/>
              </a:lnSpc>
            </a:pPr>
          </a:p>
        </p:txBody>
      </p:sp>
      <p:grpSp>
        <p:nvGrpSpPr>
          <p:cNvPr name="Group 18" id="18"/>
          <p:cNvGrpSpPr/>
          <p:nvPr/>
        </p:nvGrpSpPr>
        <p:grpSpPr>
          <a:xfrm rot="-10800000">
            <a:off x="6748459" y="6191836"/>
            <a:ext cx="2395541" cy="1733477"/>
            <a:chOff x="0" y="0"/>
            <a:chExt cx="617445" cy="446800"/>
          </a:xfrm>
        </p:grpSpPr>
        <p:sp>
          <p:nvSpPr>
            <p:cNvPr name="Freeform 19" id="19"/>
            <p:cNvSpPr/>
            <p:nvPr/>
          </p:nvSpPr>
          <p:spPr>
            <a:xfrm flipH="false" flipV="false" rot="0">
              <a:off x="0" y="0"/>
              <a:ext cx="617445" cy="446800"/>
            </a:xfrm>
            <a:custGeom>
              <a:avLst/>
              <a:gdLst/>
              <a:ahLst/>
              <a:cxnLst/>
              <a:rect r="r" b="b" t="t" l="l"/>
              <a:pathLst>
                <a:path h="446800" w="617445">
                  <a:moveTo>
                    <a:pt x="617445" y="223400"/>
                  </a:moveTo>
                  <a:lnTo>
                    <a:pt x="211045" y="0"/>
                  </a:lnTo>
                  <a:lnTo>
                    <a:pt x="211045" y="203200"/>
                  </a:lnTo>
                  <a:lnTo>
                    <a:pt x="0" y="203200"/>
                  </a:lnTo>
                  <a:lnTo>
                    <a:pt x="0" y="243600"/>
                  </a:lnTo>
                  <a:lnTo>
                    <a:pt x="211045" y="243600"/>
                  </a:lnTo>
                  <a:lnTo>
                    <a:pt x="211045" y="446800"/>
                  </a:lnTo>
                  <a:lnTo>
                    <a:pt x="617445" y="223400"/>
                  </a:lnTo>
                  <a:close/>
                </a:path>
              </a:pathLst>
            </a:custGeom>
            <a:solidFill>
              <a:srgbClr val="38B6FF"/>
            </a:solidFill>
            <a:ln cap="sq">
              <a:noFill/>
              <a:prstDash val="solid"/>
              <a:miter/>
            </a:ln>
          </p:spPr>
        </p:sp>
        <p:sp>
          <p:nvSpPr>
            <p:cNvPr name="TextBox 20" id="20"/>
            <p:cNvSpPr txBox="true"/>
            <p:nvPr/>
          </p:nvSpPr>
          <p:spPr>
            <a:xfrm>
              <a:off x="0" y="155575"/>
              <a:ext cx="515845" cy="88025"/>
            </a:xfrm>
            <a:prstGeom prst="rect">
              <a:avLst/>
            </a:prstGeom>
          </p:spPr>
          <p:txBody>
            <a:bodyPr anchor="ctr" rtlCol="false" tIns="50800" lIns="50800" bIns="50800" rIns="50800"/>
            <a:lstStyle/>
            <a:p>
              <a:pPr algn="ctr" marL="0" indent="0" lvl="0">
                <a:lnSpc>
                  <a:spcPts val="2204"/>
                </a:lnSpc>
                <a:spcBef>
                  <a:spcPct val="0"/>
                </a:spcBef>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0748" y="-1029836"/>
            <a:ext cx="18968748" cy="4724943"/>
          </a:xfrm>
          <a:custGeom>
            <a:avLst/>
            <a:gdLst/>
            <a:ahLst/>
            <a:cxnLst/>
            <a:rect r="r" b="b" t="t" l="l"/>
            <a:pathLst>
              <a:path h="4724943" w="18968748">
                <a:moveTo>
                  <a:pt x="0" y="0"/>
                </a:moveTo>
                <a:lnTo>
                  <a:pt x="18968748" y="0"/>
                </a:lnTo>
                <a:lnTo>
                  <a:pt x="18968748" y="4724943"/>
                </a:lnTo>
                <a:lnTo>
                  <a:pt x="0" y="47249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710169" y="-430168"/>
            <a:ext cx="5967429" cy="2342981"/>
          </a:xfrm>
          <a:custGeom>
            <a:avLst/>
            <a:gdLst/>
            <a:ahLst/>
            <a:cxnLst/>
            <a:rect r="r" b="b" t="t" l="l"/>
            <a:pathLst>
              <a:path h="2342981" w="5967429">
                <a:moveTo>
                  <a:pt x="0" y="0"/>
                </a:moveTo>
                <a:lnTo>
                  <a:pt x="5967429" y="0"/>
                </a:lnTo>
                <a:lnTo>
                  <a:pt x="5967429" y="2342981"/>
                </a:lnTo>
                <a:lnTo>
                  <a:pt x="0" y="2342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554468" y="552226"/>
            <a:ext cx="1589532" cy="1575082"/>
          </a:xfrm>
          <a:custGeom>
            <a:avLst/>
            <a:gdLst/>
            <a:ahLst/>
            <a:cxnLst/>
            <a:rect r="r" b="b" t="t" l="l"/>
            <a:pathLst>
              <a:path h="1575082" w="1589532">
                <a:moveTo>
                  <a:pt x="0" y="0"/>
                </a:moveTo>
                <a:lnTo>
                  <a:pt x="1589532" y="0"/>
                </a:lnTo>
                <a:lnTo>
                  <a:pt x="1589532" y="1575082"/>
                </a:lnTo>
                <a:lnTo>
                  <a:pt x="0" y="15750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413846" y="4387256"/>
            <a:ext cx="7781627" cy="5604618"/>
          </a:xfrm>
          <a:custGeom>
            <a:avLst/>
            <a:gdLst/>
            <a:ahLst/>
            <a:cxnLst/>
            <a:rect r="r" b="b" t="t" l="l"/>
            <a:pathLst>
              <a:path h="5604618" w="7781627">
                <a:moveTo>
                  <a:pt x="0" y="0"/>
                </a:moveTo>
                <a:lnTo>
                  <a:pt x="7781627" y="0"/>
                </a:lnTo>
                <a:lnTo>
                  <a:pt x="7781627" y="5604618"/>
                </a:lnTo>
                <a:lnTo>
                  <a:pt x="0" y="5604618"/>
                </a:lnTo>
                <a:lnTo>
                  <a:pt x="0" y="0"/>
                </a:lnTo>
                <a:close/>
              </a:path>
            </a:pathLst>
          </a:custGeom>
          <a:blipFill>
            <a:blip r:embed="rId9"/>
            <a:stretch>
              <a:fillRect l="0" t="-270" r="0" b="-38790"/>
            </a:stretch>
          </a:blipFill>
        </p:spPr>
      </p:sp>
      <p:sp>
        <p:nvSpPr>
          <p:cNvPr name="Freeform 6" id="6"/>
          <p:cNvSpPr/>
          <p:nvPr/>
        </p:nvSpPr>
        <p:spPr>
          <a:xfrm flipH="false" flipV="false" rot="0">
            <a:off x="9401581" y="4387256"/>
            <a:ext cx="8510208" cy="5604618"/>
          </a:xfrm>
          <a:custGeom>
            <a:avLst/>
            <a:gdLst/>
            <a:ahLst/>
            <a:cxnLst/>
            <a:rect r="r" b="b" t="t" l="l"/>
            <a:pathLst>
              <a:path h="5604618" w="8510208">
                <a:moveTo>
                  <a:pt x="0" y="0"/>
                </a:moveTo>
                <a:lnTo>
                  <a:pt x="8510209" y="0"/>
                </a:lnTo>
                <a:lnTo>
                  <a:pt x="8510209" y="5604618"/>
                </a:lnTo>
                <a:lnTo>
                  <a:pt x="0" y="5604618"/>
                </a:lnTo>
                <a:lnTo>
                  <a:pt x="0" y="0"/>
                </a:lnTo>
                <a:close/>
              </a:path>
            </a:pathLst>
          </a:custGeom>
          <a:blipFill>
            <a:blip r:embed="rId10"/>
            <a:stretch>
              <a:fillRect l="0" t="-23209" r="0" b="-15346"/>
            </a:stretch>
          </a:blipFill>
        </p:spPr>
      </p:sp>
      <p:sp>
        <p:nvSpPr>
          <p:cNvPr name="TextBox 7" id="7"/>
          <p:cNvSpPr txBox="true"/>
          <p:nvPr/>
        </p:nvSpPr>
        <p:spPr>
          <a:xfrm rot="0">
            <a:off x="9401581" y="3688459"/>
            <a:ext cx="7857719" cy="1289049"/>
          </a:xfrm>
          <a:prstGeom prst="rect">
            <a:avLst/>
          </a:prstGeom>
        </p:spPr>
        <p:txBody>
          <a:bodyPr anchor="t" rtlCol="false" tIns="0" lIns="0" bIns="0" rIns="0">
            <a:spAutoFit/>
          </a:bodyPr>
          <a:lstStyle/>
          <a:p>
            <a:pPr algn="l">
              <a:lnSpc>
                <a:spcPts val="4999"/>
              </a:lnSpc>
            </a:pPr>
            <a:r>
              <a:rPr lang="en-US" sz="4999">
                <a:solidFill>
                  <a:srgbClr val="0B0A0C"/>
                </a:solidFill>
                <a:latin typeface="Caveat Brush"/>
                <a:ea typeface="Caveat Brush"/>
                <a:cs typeface="Caveat Brush"/>
                <a:sym typeface="Caveat Brush"/>
              </a:rPr>
              <a:t>runwayml/stable-diffusion-v1-5</a:t>
            </a:r>
          </a:p>
          <a:p>
            <a:pPr algn="l">
              <a:lnSpc>
                <a:spcPts val="4999"/>
              </a:lnSpc>
            </a:pPr>
          </a:p>
        </p:txBody>
      </p:sp>
      <p:sp>
        <p:nvSpPr>
          <p:cNvPr name="TextBox 8" id="8"/>
          <p:cNvSpPr txBox="true"/>
          <p:nvPr/>
        </p:nvSpPr>
        <p:spPr>
          <a:xfrm rot="0">
            <a:off x="1620258" y="388580"/>
            <a:ext cx="5368803" cy="838835"/>
          </a:xfrm>
          <a:prstGeom prst="rect">
            <a:avLst/>
          </a:prstGeom>
        </p:spPr>
        <p:txBody>
          <a:bodyPr anchor="t" rtlCol="false" tIns="0" lIns="0" bIns="0" rIns="0">
            <a:spAutoFit/>
          </a:bodyPr>
          <a:lstStyle/>
          <a:p>
            <a:pPr algn="l" marL="0" indent="0" lvl="0">
              <a:lnSpc>
                <a:spcPts val="6399"/>
              </a:lnSpc>
            </a:pPr>
            <a:r>
              <a:rPr lang="en-US" sz="6399" spc="-127">
                <a:solidFill>
                  <a:srgbClr val="0B0A0C"/>
                </a:solidFill>
                <a:latin typeface="Caveat Brush"/>
                <a:ea typeface="Caveat Brush"/>
                <a:cs typeface="Caveat Brush"/>
                <a:sym typeface="Caveat Brush"/>
              </a:rPr>
              <a:t>Comparing:</a:t>
            </a:r>
          </a:p>
        </p:txBody>
      </p:sp>
      <p:sp>
        <p:nvSpPr>
          <p:cNvPr name="TextBox 9" id="9"/>
          <p:cNvSpPr txBox="true"/>
          <p:nvPr/>
        </p:nvSpPr>
        <p:spPr>
          <a:xfrm rot="0">
            <a:off x="631245" y="1733423"/>
            <a:ext cx="15266451" cy="1339853"/>
          </a:xfrm>
          <a:prstGeom prst="rect">
            <a:avLst/>
          </a:prstGeom>
        </p:spPr>
        <p:txBody>
          <a:bodyPr anchor="t" rtlCol="false" tIns="0" lIns="0" bIns="0" rIns="0">
            <a:spAutoFit/>
          </a:bodyPr>
          <a:lstStyle/>
          <a:p>
            <a:pPr algn="l" marL="0" indent="0" lvl="0">
              <a:lnSpc>
                <a:spcPts val="10000"/>
              </a:lnSpc>
            </a:pPr>
            <a:r>
              <a:rPr lang="en-US" sz="10000" spc="-200">
                <a:solidFill>
                  <a:srgbClr val="0B0A0C"/>
                </a:solidFill>
                <a:latin typeface="Caveat Brush"/>
                <a:ea typeface="Caveat Brush"/>
                <a:cs typeface="Caveat Brush"/>
                <a:sym typeface="Caveat Brush"/>
              </a:rPr>
              <a:t>Image Generation Models</a:t>
            </a:r>
          </a:p>
        </p:txBody>
      </p:sp>
      <p:sp>
        <p:nvSpPr>
          <p:cNvPr name="TextBox 10" id="10"/>
          <p:cNvSpPr txBox="true"/>
          <p:nvPr/>
        </p:nvSpPr>
        <p:spPr>
          <a:xfrm rot="0">
            <a:off x="0" y="3666532"/>
            <a:ext cx="7346829" cy="1209078"/>
          </a:xfrm>
          <a:prstGeom prst="rect">
            <a:avLst/>
          </a:prstGeom>
        </p:spPr>
        <p:txBody>
          <a:bodyPr anchor="t" rtlCol="false" tIns="0" lIns="0" bIns="0" rIns="0">
            <a:spAutoFit/>
          </a:bodyPr>
          <a:lstStyle/>
          <a:p>
            <a:pPr algn="ctr">
              <a:lnSpc>
                <a:spcPts val="5740"/>
              </a:lnSpc>
            </a:pPr>
            <a:r>
              <a:rPr lang="en-US" sz="4556">
                <a:solidFill>
                  <a:srgbClr val="0B0A0C"/>
                </a:solidFill>
                <a:latin typeface="Caveat Brush"/>
                <a:ea typeface="Caveat Brush"/>
                <a:cs typeface="Caveat Brush"/>
                <a:sym typeface="Caveat Brush"/>
              </a:rPr>
              <a:t>CompVis/stable-diffusion-v1-4</a:t>
            </a:r>
          </a:p>
          <a:p>
            <a:pPr algn="ctr">
              <a:lnSpc>
                <a:spcPts val="3853"/>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35163"/>
            <a:ext cx="18968748" cy="4724943"/>
          </a:xfrm>
          <a:custGeom>
            <a:avLst/>
            <a:gdLst/>
            <a:ahLst/>
            <a:cxnLst/>
            <a:rect r="r" b="b" t="t" l="l"/>
            <a:pathLst>
              <a:path h="4724943" w="18968748">
                <a:moveTo>
                  <a:pt x="0" y="0"/>
                </a:moveTo>
                <a:lnTo>
                  <a:pt x="18968748" y="0"/>
                </a:lnTo>
                <a:lnTo>
                  <a:pt x="18968748" y="4724943"/>
                </a:lnTo>
                <a:lnTo>
                  <a:pt x="0" y="47249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710169" y="-430168"/>
            <a:ext cx="5967429" cy="2342981"/>
          </a:xfrm>
          <a:custGeom>
            <a:avLst/>
            <a:gdLst/>
            <a:ahLst/>
            <a:cxnLst/>
            <a:rect r="r" b="b" t="t" l="l"/>
            <a:pathLst>
              <a:path h="2342981" w="5967429">
                <a:moveTo>
                  <a:pt x="0" y="0"/>
                </a:moveTo>
                <a:lnTo>
                  <a:pt x="5967429" y="0"/>
                </a:lnTo>
                <a:lnTo>
                  <a:pt x="5967429" y="2342981"/>
                </a:lnTo>
                <a:lnTo>
                  <a:pt x="0" y="2342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554468" y="552226"/>
            <a:ext cx="1589532" cy="1575082"/>
          </a:xfrm>
          <a:custGeom>
            <a:avLst/>
            <a:gdLst/>
            <a:ahLst/>
            <a:cxnLst/>
            <a:rect r="r" b="b" t="t" l="l"/>
            <a:pathLst>
              <a:path h="1575082" w="1589532">
                <a:moveTo>
                  <a:pt x="0" y="0"/>
                </a:moveTo>
                <a:lnTo>
                  <a:pt x="1589532" y="0"/>
                </a:lnTo>
                <a:lnTo>
                  <a:pt x="1589532" y="1575082"/>
                </a:lnTo>
                <a:lnTo>
                  <a:pt x="0" y="15750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9144000" y="4278710"/>
            <a:ext cx="7857719" cy="1289049"/>
          </a:xfrm>
          <a:prstGeom prst="rect">
            <a:avLst/>
          </a:prstGeom>
        </p:spPr>
        <p:txBody>
          <a:bodyPr anchor="t" rtlCol="false" tIns="0" lIns="0" bIns="0" rIns="0">
            <a:spAutoFit/>
          </a:bodyPr>
          <a:lstStyle/>
          <a:p>
            <a:pPr algn="l">
              <a:lnSpc>
                <a:spcPts val="4999"/>
              </a:lnSpc>
            </a:pPr>
            <a:r>
              <a:rPr lang="en-US" sz="4999">
                <a:solidFill>
                  <a:srgbClr val="343434"/>
                </a:solidFill>
                <a:latin typeface="Caveat Brush"/>
                <a:ea typeface="Caveat Brush"/>
                <a:cs typeface="Caveat Brush"/>
                <a:sym typeface="Caveat Brush"/>
              </a:rPr>
              <a:t>runwayml/stable-diffusion-v1-5</a:t>
            </a:r>
          </a:p>
          <a:p>
            <a:pPr algn="l">
              <a:lnSpc>
                <a:spcPts val="4999"/>
              </a:lnSpc>
            </a:pPr>
          </a:p>
        </p:txBody>
      </p:sp>
      <p:sp>
        <p:nvSpPr>
          <p:cNvPr name="TextBox 6" id="6"/>
          <p:cNvSpPr txBox="true"/>
          <p:nvPr/>
        </p:nvSpPr>
        <p:spPr>
          <a:xfrm rot="0">
            <a:off x="631245" y="5427761"/>
            <a:ext cx="6949374" cy="1541780"/>
          </a:xfrm>
          <a:prstGeom prst="rect">
            <a:avLst/>
          </a:prstGeom>
        </p:spPr>
        <p:txBody>
          <a:bodyPr anchor="t" rtlCol="false" tIns="0" lIns="0" bIns="0" rIns="0">
            <a:spAutoFit/>
          </a:bodyPr>
          <a:lstStyle/>
          <a:p>
            <a:pPr algn="l" marL="690879" indent="-345439" lvl="1">
              <a:lnSpc>
                <a:spcPts val="4159"/>
              </a:lnSpc>
              <a:buFont typeface="Arial"/>
              <a:buChar char="•"/>
            </a:pPr>
            <a:r>
              <a:rPr lang="en-US" sz="3199">
                <a:solidFill>
                  <a:srgbClr val="2C2929"/>
                </a:solidFill>
                <a:latin typeface="Questrial"/>
                <a:ea typeface="Questrial"/>
                <a:cs typeface="Questrial"/>
                <a:sym typeface="Questrial"/>
              </a:rPr>
              <a:t>Better narrative allignment</a:t>
            </a:r>
          </a:p>
          <a:p>
            <a:pPr algn="l" marL="690879" indent="-345439" lvl="1">
              <a:lnSpc>
                <a:spcPts val="4159"/>
              </a:lnSpc>
              <a:buFont typeface="Arial"/>
              <a:buChar char="•"/>
            </a:pPr>
            <a:r>
              <a:rPr lang="en-US" sz="3199">
                <a:solidFill>
                  <a:srgbClr val="2C2929"/>
                </a:solidFill>
                <a:latin typeface="Questrial"/>
                <a:ea typeface="Questrial"/>
                <a:cs typeface="Questrial"/>
                <a:sym typeface="Questrial"/>
              </a:rPr>
              <a:t>Moderate image quality</a:t>
            </a:r>
          </a:p>
          <a:p>
            <a:pPr algn="l">
              <a:lnSpc>
                <a:spcPts val="3900"/>
              </a:lnSpc>
            </a:pPr>
          </a:p>
        </p:txBody>
      </p:sp>
      <p:sp>
        <p:nvSpPr>
          <p:cNvPr name="TextBox 7" id="7"/>
          <p:cNvSpPr txBox="true"/>
          <p:nvPr/>
        </p:nvSpPr>
        <p:spPr>
          <a:xfrm rot="0">
            <a:off x="9144000" y="5400456"/>
            <a:ext cx="7654499" cy="1569085"/>
          </a:xfrm>
          <a:prstGeom prst="rect">
            <a:avLst/>
          </a:prstGeom>
        </p:spPr>
        <p:txBody>
          <a:bodyPr anchor="t" rtlCol="false" tIns="0" lIns="0" bIns="0" rIns="0">
            <a:spAutoFit/>
          </a:bodyPr>
          <a:lstStyle/>
          <a:p>
            <a:pPr algn="l" marL="690879" indent="-345439" lvl="1">
              <a:lnSpc>
                <a:spcPts val="4159"/>
              </a:lnSpc>
              <a:buFont typeface="Arial"/>
              <a:buChar char="•"/>
            </a:pPr>
            <a:r>
              <a:rPr lang="en-US" sz="3199">
                <a:solidFill>
                  <a:srgbClr val="343434"/>
                </a:solidFill>
                <a:latin typeface="Questrial"/>
                <a:ea typeface="Questrial"/>
                <a:cs typeface="Questrial"/>
                <a:sym typeface="Questrial"/>
              </a:rPr>
              <a:t>Weaker narrative allignment</a:t>
            </a:r>
          </a:p>
          <a:p>
            <a:pPr algn="l" marL="690879" indent="-345439" lvl="1">
              <a:lnSpc>
                <a:spcPts val="4159"/>
              </a:lnSpc>
              <a:buFont typeface="Arial"/>
              <a:buChar char="•"/>
            </a:pPr>
            <a:r>
              <a:rPr lang="en-US" sz="3199">
                <a:solidFill>
                  <a:srgbClr val="343434"/>
                </a:solidFill>
                <a:latin typeface="Questrial"/>
                <a:ea typeface="Questrial"/>
                <a:cs typeface="Questrial"/>
                <a:sym typeface="Questrial"/>
              </a:rPr>
              <a:t>Higher image quality</a:t>
            </a:r>
          </a:p>
          <a:p>
            <a:pPr algn="l">
              <a:lnSpc>
                <a:spcPts val="4159"/>
              </a:lnSpc>
            </a:pPr>
          </a:p>
        </p:txBody>
      </p:sp>
      <p:sp>
        <p:nvSpPr>
          <p:cNvPr name="TextBox 8" id="8"/>
          <p:cNvSpPr txBox="true"/>
          <p:nvPr/>
        </p:nvSpPr>
        <p:spPr>
          <a:xfrm rot="0">
            <a:off x="1620258" y="388580"/>
            <a:ext cx="5368803" cy="838835"/>
          </a:xfrm>
          <a:prstGeom prst="rect">
            <a:avLst/>
          </a:prstGeom>
        </p:spPr>
        <p:txBody>
          <a:bodyPr anchor="t" rtlCol="false" tIns="0" lIns="0" bIns="0" rIns="0">
            <a:spAutoFit/>
          </a:bodyPr>
          <a:lstStyle/>
          <a:p>
            <a:pPr algn="l" marL="0" indent="0" lvl="0">
              <a:lnSpc>
                <a:spcPts val="6399"/>
              </a:lnSpc>
            </a:pPr>
            <a:r>
              <a:rPr lang="en-US" sz="6399" spc="-127">
                <a:solidFill>
                  <a:srgbClr val="343434"/>
                </a:solidFill>
                <a:latin typeface="Caveat Brush"/>
                <a:ea typeface="Caveat Brush"/>
                <a:cs typeface="Caveat Brush"/>
                <a:sym typeface="Caveat Brush"/>
              </a:rPr>
              <a:t>Comparing:</a:t>
            </a:r>
          </a:p>
        </p:txBody>
      </p:sp>
      <p:sp>
        <p:nvSpPr>
          <p:cNvPr name="TextBox 9" id="9"/>
          <p:cNvSpPr txBox="true"/>
          <p:nvPr/>
        </p:nvSpPr>
        <p:spPr>
          <a:xfrm rot="0">
            <a:off x="631245" y="1733423"/>
            <a:ext cx="15266451" cy="1339853"/>
          </a:xfrm>
          <a:prstGeom prst="rect">
            <a:avLst/>
          </a:prstGeom>
        </p:spPr>
        <p:txBody>
          <a:bodyPr anchor="t" rtlCol="false" tIns="0" lIns="0" bIns="0" rIns="0">
            <a:spAutoFit/>
          </a:bodyPr>
          <a:lstStyle/>
          <a:p>
            <a:pPr algn="l" marL="0" indent="0" lvl="0">
              <a:lnSpc>
                <a:spcPts val="10000"/>
              </a:lnSpc>
            </a:pPr>
            <a:r>
              <a:rPr lang="en-US" sz="10000" spc="-200">
                <a:solidFill>
                  <a:srgbClr val="343434"/>
                </a:solidFill>
                <a:latin typeface="Caveat Brush"/>
                <a:ea typeface="Caveat Brush"/>
                <a:cs typeface="Caveat Brush"/>
                <a:sym typeface="Caveat Brush"/>
              </a:rPr>
              <a:t>Image Generation Models</a:t>
            </a:r>
          </a:p>
        </p:txBody>
      </p:sp>
      <p:sp>
        <p:nvSpPr>
          <p:cNvPr name="TextBox 10" id="10"/>
          <p:cNvSpPr txBox="true"/>
          <p:nvPr/>
        </p:nvSpPr>
        <p:spPr>
          <a:xfrm rot="0">
            <a:off x="207639" y="4256783"/>
            <a:ext cx="7346829" cy="1209078"/>
          </a:xfrm>
          <a:prstGeom prst="rect">
            <a:avLst/>
          </a:prstGeom>
        </p:spPr>
        <p:txBody>
          <a:bodyPr anchor="t" rtlCol="false" tIns="0" lIns="0" bIns="0" rIns="0">
            <a:spAutoFit/>
          </a:bodyPr>
          <a:lstStyle/>
          <a:p>
            <a:pPr algn="ctr">
              <a:lnSpc>
                <a:spcPts val="5740"/>
              </a:lnSpc>
            </a:pPr>
            <a:r>
              <a:rPr lang="en-US" sz="4556">
                <a:solidFill>
                  <a:srgbClr val="000000"/>
                </a:solidFill>
                <a:latin typeface="Caveat Brush"/>
                <a:ea typeface="Caveat Brush"/>
                <a:cs typeface="Caveat Brush"/>
                <a:sym typeface="Caveat Brush"/>
              </a:rPr>
              <a:t>CompVis/stable-diffusion-v1-4</a:t>
            </a:r>
          </a:p>
          <a:p>
            <a:pPr algn="ctr">
              <a:lnSpc>
                <a:spcPts val="3853"/>
              </a:lnSpc>
              <a:spcBef>
                <a:spcPct val="0"/>
              </a:spcBef>
            </a:pPr>
          </a:p>
        </p:txBody>
      </p:sp>
      <p:sp>
        <p:nvSpPr>
          <p:cNvPr name="TextBox 11" id="11"/>
          <p:cNvSpPr txBox="true"/>
          <p:nvPr/>
        </p:nvSpPr>
        <p:spPr>
          <a:xfrm rot="0">
            <a:off x="631245" y="7120093"/>
            <a:ext cx="17371960" cy="1430274"/>
          </a:xfrm>
          <a:prstGeom prst="rect">
            <a:avLst/>
          </a:prstGeom>
        </p:spPr>
        <p:txBody>
          <a:bodyPr anchor="t" rtlCol="false" tIns="0" lIns="0" bIns="0" rIns="0">
            <a:spAutoFit/>
          </a:bodyPr>
          <a:lstStyle/>
          <a:p>
            <a:pPr algn="ctr">
              <a:lnSpc>
                <a:spcPts val="5719"/>
              </a:lnSpc>
              <a:spcBef>
                <a:spcPct val="0"/>
              </a:spcBef>
            </a:pPr>
            <a:r>
              <a:rPr lang="en-US" b="true" sz="3588">
                <a:solidFill>
                  <a:srgbClr val="000000"/>
                </a:solidFill>
                <a:latin typeface="Arimo Bold"/>
                <a:ea typeface="Arimo Bold"/>
                <a:cs typeface="Arimo Bold"/>
                <a:sym typeface="Arimo Bold"/>
              </a:rPr>
              <a:t>Both models face the 77-token limit issue, but we chose CompVis Stable Diffusion V1-4 as it prioritizes narrative coherence over image quality.</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992238" y="1866602"/>
            <a:ext cx="9168556" cy="997000"/>
          </a:xfrm>
          <a:prstGeom prst="rect">
            <a:avLst/>
          </a:prstGeom>
        </p:spPr>
        <p:txBody>
          <a:bodyPr anchor="t" rtlCol="false" tIns="0" lIns="0" bIns="0" rIns="0">
            <a:spAutoFit/>
          </a:bodyPr>
          <a:lstStyle/>
          <a:p>
            <a:pPr algn="l">
              <a:lnSpc>
                <a:spcPts val="7312"/>
              </a:lnSpc>
            </a:pPr>
            <a:r>
              <a:rPr lang="en-US" sz="5812" b="true">
                <a:solidFill>
                  <a:srgbClr val="2C2929"/>
                </a:solidFill>
                <a:latin typeface="Arimo Bold"/>
                <a:ea typeface="Arimo Bold"/>
                <a:cs typeface="Arimo Bold"/>
                <a:sym typeface="Arimo Bold"/>
              </a:rPr>
              <a:t>Text-to-Speech Conversion</a:t>
            </a:r>
          </a:p>
        </p:txBody>
      </p:sp>
      <p:grpSp>
        <p:nvGrpSpPr>
          <p:cNvPr name="Group 7" id="7"/>
          <p:cNvGrpSpPr/>
          <p:nvPr/>
        </p:nvGrpSpPr>
        <p:grpSpPr>
          <a:xfrm rot="0">
            <a:off x="987475" y="4359027"/>
            <a:ext cx="647402" cy="647403"/>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10" id="10"/>
          <p:cNvSpPr txBox="true"/>
          <p:nvPr/>
        </p:nvSpPr>
        <p:spPr>
          <a:xfrm rot="0">
            <a:off x="1215629" y="4497438"/>
            <a:ext cx="191095"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1</a:t>
            </a:r>
          </a:p>
        </p:txBody>
      </p:sp>
      <p:sp>
        <p:nvSpPr>
          <p:cNvPr name="TextBox 11" id="11"/>
          <p:cNvSpPr txBox="true"/>
          <p:nvPr/>
        </p:nvSpPr>
        <p:spPr>
          <a:xfrm rot="0">
            <a:off x="1913632" y="4335215"/>
            <a:ext cx="3659684" cy="493662"/>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Model</a:t>
            </a:r>
          </a:p>
        </p:txBody>
      </p:sp>
      <p:sp>
        <p:nvSpPr>
          <p:cNvPr name="TextBox 12" id="12"/>
          <p:cNvSpPr txBox="true"/>
          <p:nvPr/>
        </p:nvSpPr>
        <p:spPr>
          <a:xfrm rot="0">
            <a:off x="1913632" y="4913262"/>
            <a:ext cx="3659684" cy="992981"/>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Google Text-to-Speech (gTTS)</a:t>
            </a:r>
          </a:p>
        </p:txBody>
      </p:sp>
      <p:grpSp>
        <p:nvGrpSpPr>
          <p:cNvPr name="Group 13" id="13"/>
          <p:cNvGrpSpPr/>
          <p:nvPr/>
        </p:nvGrpSpPr>
        <p:grpSpPr>
          <a:xfrm rot="0">
            <a:off x="5852071" y="4359027"/>
            <a:ext cx="647403" cy="647403"/>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16" id="16"/>
          <p:cNvSpPr txBox="true"/>
          <p:nvPr/>
        </p:nvSpPr>
        <p:spPr>
          <a:xfrm rot="0">
            <a:off x="6049119" y="4497438"/>
            <a:ext cx="253156"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2</a:t>
            </a:r>
          </a:p>
        </p:txBody>
      </p:sp>
      <p:sp>
        <p:nvSpPr>
          <p:cNvPr name="TextBox 17" id="17"/>
          <p:cNvSpPr txBox="true"/>
          <p:nvPr/>
        </p:nvSpPr>
        <p:spPr>
          <a:xfrm rot="0">
            <a:off x="6778229" y="4335215"/>
            <a:ext cx="3659684" cy="493662"/>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Input</a:t>
            </a:r>
          </a:p>
        </p:txBody>
      </p:sp>
      <p:sp>
        <p:nvSpPr>
          <p:cNvPr name="TextBox 18" id="18"/>
          <p:cNvSpPr txBox="true"/>
          <p:nvPr/>
        </p:nvSpPr>
        <p:spPr>
          <a:xfrm rot="0">
            <a:off x="6778229" y="4913262"/>
            <a:ext cx="3659684" cy="862013"/>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Counter-narrative from Phi-3-mini-128k-instruct.</a:t>
            </a:r>
          </a:p>
        </p:txBody>
      </p:sp>
      <p:grpSp>
        <p:nvGrpSpPr>
          <p:cNvPr name="Group 19" id="19"/>
          <p:cNvGrpSpPr/>
          <p:nvPr/>
        </p:nvGrpSpPr>
        <p:grpSpPr>
          <a:xfrm rot="0">
            <a:off x="987475" y="6503937"/>
            <a:ext cx="647402" cy="647402"/>
            <a:chOff x="0" y="0"/>
            <a:chExt cx="863203" cy="863203"/>
          </a:xfrm>
        </p:grpSpPr>
        <p:sp>
          <p:nvSpPr>
            <p:cNvPr name="Freeform 20" id="20"/>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21" id="21"/>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22" id="22"/>
          <p:cNvSpPr txBox="true"/>
          <p:nvPr/>
        </p:nvSpPr>
        <p:spPr>
          <a:xfrm rot="0">
            <a:off x="1184821" y="6642347"/>
            <a:ext cx="252710"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3</a:t>
            </a:r>
          </a:p>
        </p:txBody>
      </p:sp>
      <p:sp>
        <p:nvSpPr>
          <p:cNvPr name="TextBox 23" id="23"/>
          <p:cNvSpPr txBox="true"/>
          <p:nvPr/>
        </p:nvSpPr>
        <p:spPr>
          <a:xfrm rot="0">
            <a:off x="1913632" y="6480125"/>
            <a:ext cx="3721299" cy="493663"/>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Output</a:t>
            </a:r>
          </a:p>
        </p:txBody>
      </p:sp>
      <p:sp>
        <p:nvSpPr>
          <p:cNvPr name="TextBox 24" id="24"/>
          <p:cNvSpPr txBox="true"/>
          <p:nvPr/>
        </p:nvSpPr>
        <p:spPr>
          <a:xfrm rot="0">
            <a:off x="1913632" y="7058174"/>
            <a:ext cx="8524131" cy="539354"/>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Audio form of the counter-narrative.</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7145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TextBox 5" id="5"/>
          <p:cNvSpPr txBox="true"/>
          <p:nvPr/>
        </p:nvSpPr>
        <p:spPr>
          <a:xfrm rot="0">
            <a:off x="664592" y="547693"/>
            <a:ext cx="16267062" cy="947737"/>
          </a:xfrm>
          <a:prstGeom prst="rect">
            <a:avLst/>
          </a:prstGeom>
        </p:spPr>
        <p:txBody>
          <a:bodyPr anchor="t" rtlCol="false" tIns="0" lIns="0" bIns="0" rIns="0">
            <a:spAutoFit/>
          </a:bodyPr>
          <a:lstStyle/>
          <a:p>
            <a:pPr algn="l">
              <a:lnSpc>
                <a:spcPts val="7312"/>
              </a:lnSpc>
            </a:pPr>
            <a:r>
              <a:rPr lang="en-US" sz="5812" b="true">
                <a:solidFill>
                  <a:srgbClr val="2C2929"/>
                </a:solidFill>
                <a:latin typeface="Arimo Bold"/>
                <a:ea typeface="Arimo Bold"/>
                <a:cs typeface="Arimo Bold"/>
                <a:sym typeface="Arimo Bold"/>
              </a:rPr>
              <a:t>Comparative Analysis Text to speech model</a:t>
            </a:r>
          </a:p>
        </p:txBody>
      </p:sp>
      <p:sp>
        <p:nvSpPr>
          <p:cNvPr name="TextBox 6" id="6"/>
          <p:cNvSpPr txBox="true"/>
          <p:nvPr/>
        </p:nvSpPr>
        <p:spPr>
          <a:xfrm rot="0">
            <a:off x="836865" y="4547466"/>
            <a:ext cx="7805886" cy="2652713"/>
          </a:xfrm>
          <a:prstGeom prst="rect">
            <a:avLst/>
          </a:prstGeom>
        </p:spPr>
        <p:txBody>
          <a:bodyPr anchor="t" rtlCol="false" tIns="0" lIns="0" bIns="0" rIns="0">
            <a:spAutoFit/>
          </a:bodyPr>
          <a:lstStyle/>
          <a:p>
            <a:pPr algn="just">
              <a:lnSpc>
                <a:spcPts val="3562"/>
              </a:lnSpc>
            </a:pPr>
            <a:r>
              <a:rPr lang="en-US" sz="2187">
                <a:solidFill>
                  <a:srgbClr val="535151"/>
                </a:solidFill>
                <a:latin typeface="Inter"/>
                <a:ea typeface="Inter"/>
                <a:cs typeface="Inter"/>
                <a:sym typeface="Inter"/>
              </a:rPr>
              <a:t>gTTS was evaluated alongside other text-to-speech (TTS) systems, such as Coqui AI, based on voice quality, ease of implementation, and cost-effectiveness. While gTTS performed well for this project, some alternative model exhibited a tendency to skip words during speech conversion, making gTTS a more reliable choice.</a:t>
            </a:r>
          </a:p>
        </p:txBody>
      </p:sp>
      <p:sp>
        <p:nvSpPr>
          <p:cNvPr name="TextBox 7" id="7"/>
          <p:cNvSpPr txBox="true"/>
          <p:nvPr/>
        </p:nvSpPr>
        <p:spPr>
          <a:xfrm rot="0">
            <a:off x="1206022" y="3705229"/>
            <a:ext cx="3721299" cy="493662"/>
          </a:xfrm>
          <a:prstGeom prst="rect">
            <a:avLst/>
          </a:prstGeom>
        </p:spPr>
        <p:txBody>
          <a:bodyPr anchor="t" rtlCol="false" tIns="0" lIns="0" bIns="0" rIns="0">
            <a:spAutoFit/>
          </a:bodyPr>
          <a:lstStyle/>
          <a:p>
            <a:pPr algn="l">
              <a:lnSpc>
                <a:spcPts val="3625"/>
              </a:lnSpc>
            </a:pPr>
            <a:r>
              <a:rPr lang="en-US" sz="2874" b="true">
                <a:solidFill>
                  <a:srgbClr val="2C2929"/>
                </a:solidFill>
                <a:latin typeface="Arimo Bold"/>
                <a:ea typeface="Arimo Bold"/>
                <a:cs typeface="Arimo Bold"/>
                <a:sym typeface="Arimo Bold"/>
              </a:rPr>
              <a:t>gTTS</a:t>
            </a:r>
          </a:p>
        </p:txBody>
      </p:sp>
      <p:sp>
        <p:nvSpPr>
          <p:cNvPr name="TextBox 8" id="8"/>
          <p:cNvSpPr txBox="true"/>
          <p:nvPr/>
        </p:nvSpPr>
        <p:spPr>
          <a:xfrm rot="0">
            <a:off x="9326247" y="4122691"/>
            <a:ext cx="7605408" cy="3820205"/>
          </a:xfrm>
          <a:prstGeom prst="rect">
            <a:avLst/>
          </a:prstGeom>
        </p:spPr>
        <p:txBody>
          <a:bodyPr anchor="t" rtlCol="false" tIns="0" lIns="0" bIns="0" rIns="0">
            <a:spAutoFit/>
          </a:bodyPr>
          <a:lstStyle/>
          <a:p>
            <a:pPr algn="just">
              <a:lnSpc>
                <a:spcPts val="3399"/>
              </a:lnSpc>
            </a:pPr>
            <a:r>
              <a:rPr lang="en-US" sz="2087">
                <a:solidFill>
                  <a:srgbClr val="535151"/>
                </a:solidFill>
                <a:latin typeface="Inter"/>
                <a:ea typeface="Inter"/>
                <a:cs typeface="Inter"/>
                <a:sym typeface="Inter"/>
              </a:rPr>
              <a:t>The TTS conversion process successfully added an auditory layer to the multimedia content, enhancing its accessibility and appeal. By leveraging the capabilities of gTTS and optimizing input preparation, the project demonstrated the effectiveness of automated speech generation in creating dynamic and engaging storytelling experiences. This feature significantly broadened the project's usability, making it suitable for podcasts, videos, and other auditory-driven platforms.</a:t>
            </a:r>
          </a:p>
        </p:txBody>
      </p:sp>
      <p:sp>
        <p:nvSpPr>
          <p:cNvPr name="TextBox 9" id="9"/>
          <p:cNvSpPr txBox="true"/>
          <p:nvPr/>
        </p:nvSpPr>
        <p:spPr>
          <a:xfrm rot="0">
            <a:off x="9326247" y="3472685"/>
            <a:ext cx="3721299" cy="493662"/>
          </a:xfrm>
          <a:prstGeom prst="rect">
            <a:avLst/>
          </a:prstGeom>
        </p:spPr>
        <p:txBody>
          <a:bodyPr anchor="t" rtlCol="false" tIns="0" lIns="0" bIns="0" rIns="0">
            <a:spAutoFit/>
          </a:bodyPr>
          <a:lstStyle/>
          <a:p>
            <a:pPr algn="l">
              <a:lnSpc>
                <a:spcPts val="3625"/>
              </a:lnSpc>
            </a:pPr>
            <a:r>
              <a:rPr lang="en-US" sz="2874" b="true">
                <a:solidFill>
                  <a:srgbClr val="2C2929"/>
                </a:solidFill>
                <a:latin typeface="Arimo Bold"/>
                <a:ea typeface="Arimo Bold"/>
                <a:cs typeface="Arimo Bold"/>
                <a:sym typeface="Arimo Bold"/>
              </a:rPr>
              <a:t>Outcome and Impact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2287203" y="2508823"/>
            <a:ext cx="9445526" cy="947737"/>
          </a:xfrm>
          <a:prstGeom prst="rect">
            <a:avLst/>
          </a:prstGeom>
        </p:spPr>
        <p:txBody>
          <a:bodyPr anchor="t" rtlCol="false" tIns="0" lIns="0" bIns="0" rIns="0">
            <a:spAutoFit/>
          </a:bodyPr>
          <a:lstStyle/>
          <a:p>
            <a:pPr algn="l">
              <a:lnSpc>
                <a:spcPts val="7312"/>
              </a:lnSpc>
            </a:pPr>
            <a:r>
              <a:rPr lang="en-US" sz="5812" b="true">
                <a:solidFill>
                  <a:srgbClr val="2C2929"/>
                </a:solidFill>
                <a:latin typeface="Arimo Bold"/>
                <a:ea typeface="Arimo Bold"/>
                <a:cs typeface="Arimo Bold"/>
                <a:sym typeface="Arimo Bold"/>
              </a:rPr>
              <a:t>Problem Statement</a:t>
            </a:r>
          </a:p>
        </p:txBody>
      </p:sp>
      <p:sp>
        <p:nvSpPr>
          <p:cNvPr name="TextBox 8" id="8"/>
          <p:cNvSpPr txBox="true"/>
          <p:nvPr/>
        </p:nvSpPr>
        <p:spPr>
          <a:xfrm rot="0">
            <a:off x="833276" y="4033009"/>
            <a:ext cx="9445526" cy="4443492"/>
          </a:xfrm>
          <a:prstGeom prst="rect">
            <a:avLst/>
          </a:prstGeom>
        </p:spPr>
        <p:txBody>
          <a:bodyPr anchor="t" rtlCol="false" tIns="0" lIns="0" bIns="0" rIns="0">
            <a:spAutoFit/>
          </a:bodyPr>
          <a:lstStyle/>
          <a:p>
            <a:pPr algn="l">
              <a:lnSpc>
                <a:spcPts val="3561"/>
              </a:lnSpc>
            </a:pPr>
            <a:r>
              <a:rPr lang="en-US" sz="2187">
                <a:solidFill>
                  <a:srgbClr val="535151"/>
                </a:solidFill>
                <a:latin typeface="Inter"/>
                <a:ea typeface="Inter"/>
                <a:cs typeface="Inter"/>
                <a:sym typeface="Inter"/>
              </a:rPr>
              <a:t>This project aims to streamline the creation of multimedia narratives by automating the process of generating stories, images, voiceovers, and videos from simple text prompts. It addresses the challenge of separately handling text, visuals, and audio for content creation. By integrating these elements into a seamless workflow, users can easily generate engaging, high-quality video narratives. This approach to storytelling is highly effective and particularly appealing to younger audiences, especially YouTubers, making it an ideal tool for captivating and interactive content creation.</a:t>
            </a:r>
          </a:p>
          <a:p>
            <a:pPr algn="l">
              <a:lnSpc>
                <a:spcPts val="3562"/>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TextBox 5" id="5"/>
          <p:cNvSpPr txBox="true"/>
          <p:nvPr/>
        </p:nvSpPr>
        <p:spPr>
          <a:xfrm rot="0">
            <a:off x="1028700" y="962025"/>
            <a:ext cx="16303526" cy="947737"/>
          </a:xfrm>
          <a:prstGeom prst="rect">
            <a:avLst/>
          </a:prstGeom>
        </p:spPr>
        <p:txBody>
          <a:bodyPr anchor="t" rtlCol="false" tIns="0" lIns="0" bIns="0" rIns="0">
            <a:spAutoFit/>
          </a:bodyPr>
          <a:lstStyle/>
          <a:p>
            <a:pPr algn="l">
              <a:lnSpc>
                <a:spcPts val="7312"/>
              </a:lnSpc>
            </a:pPr>
            <a:r>
              <a:rPr lang="en-US" sz="5812" b="true">
                <a:solidFill>
                  <a:srgbClr val="2C2929"/>
                </a:solidFill>
                <a:latin typeface="Arimo Bold"/>
                <a:ea typeface="Arimo Bold"/>
                <a:cs typeface="Arimo Bold"/>
                <a:sym typeface="Arimo Bold"/>
              </a:rPr>
              <a:t>TTS</a:t>
            </a:r>
            <a:r>
              <a:rPr lang="en-US" sz="5812" b="true">
                <a:solidFill>
                  <a:srgbClr val="2C2929"/>
                </a:solidFill>
                <a:latin typeface="Arimo Bold"/>
                <a:ea typeface="Arimo Bold"/>
                <a:cs typeface="Arimo Bold"/>
                <a:sym typeface="Arimo Bold"/>
              </a:rPr>
              <a:t>: Adding an Auditory Dimension</a:t>
            </a:r>
          </a:p>
        </p:txBody>
      </p:sp>
      <p:grpSp>
        <p:nvGrpSpPr>
          <p:cNvPr name="Group 6" id="6"/>
          <p:cNvGrpSpPr/>
          <p:nvPr/>
        </p:nvGrpSpPr>
        <p:grpSpPr>
          <a:xfrm rot="0">
            <a:off x="987475" y="3693765"/>
            <a:ext cx="647402" cy="647402"/>
            <a:chOff x="0" y="0"/>
            <a:chExt cx="863203" cy="863203"/>
          </a:xfrm>
        </p:grpSpPr>
        <p:sp>
          <p:nvSpPr>
            <p:cNvPr name="Freeform 7" id="7"/>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8" id="8"/>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9" id="9"/>
          <p:cNvSpPr txBox="true"/>
          <p:nvPr/>
        </p:nvSpPr>
        <p:spPr>
          <a:xfrm rot="0">
            <a:off x="1215629" y="3832175"/>
            <a:ext cx="191095"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1</a:t>
            </a:r>
          </a:p>
        </p:txBody>
      </p:sp>
      <p:sp>
        <p:nvSpPr>
          <p:cNvPr name="TextBox 10" id="10"/>
          <p:cNvSpPr txBox="true"/>
          <p:nvPr/>
        </p:nvSpPr>
        <p:spPr>
          <a:xfrm rot="0">
            <a:off x="1913632" y="3669952"/>
            <a:ext cx="3721299" cy="493662"/>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Challenges</a:t>
            </a:r>
          </a:p>
        </p:txBody>
      </p:sp>
      <p:sp>
        <p:nvSpPr>
          <p:cNvPr name="TextBox 11" id="11"/>
          <p:cNvSpPr txBox="true"/>
          <p:nvPr/>
        </p:nvSpPr>
        <p:spPr>
          <a:xfrm rot="0">
            <a:off x="1913632" y="4248001"/>
            <a:ext cx="4324052" cy="3995737"/>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While exploring alternative text-to-speech (TTS) models, there encountered a significant challenge where some models exhibited a tendency to skip words during speech conversion. This inconsistency affected the overall reliability of the speech output.</a:t>
            </a:r>
          </a:p>
        </p:txBody>
      </p:sp>
      <p:grpSp>
        <p:nvGrpSpPr>
          <p:cNvPr name="Group 12" id="12"/>
          <p:cNvGrpSpPr/>
          <p:nvPr/>
        </p:nvGrpSpPr>
        <p:grpSpPr>
          <a:xfrm rot="0">
            <a:off x="6516440" y="3693765"/>
            <a:ext cx="647403" cy="647402"/>
            <a:chOff x="0" y="0"/>
            <a:chExt cx="863203" cy="863203"/>
          </a:xfrm>
        </p:grpSpPr>
        <p:sp>
          <p:nvSpPr>
            <p:cNvPr name="Freeform 13" id="13"/>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14" id="14"/>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15" id="15"/>
          <p:cNvSpPr txBox="true"/>
          <p:nvPr/>
        </p:nvSpPr>
        <p:spPr>
          <a:xfrm rot="0">
            <a:off x="6713487" y="3832175"/>
            <a:ext cx="253156"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2</a:t>
            </a:r>
          </a:p>
        </p:txBody>
      </p:sp>
      <p:sp>
        <p:nvSpPr>
          <p:cNvPr name="TextBox 16" id="16"/>
          <p:cNvSpPr txBox="true"/>
          <p:nvPr/>
        </p:nvSpPr>
        <p:spPr>
          <a:xfrm rot="0">
            <a:off x="7442598" y="3669952"/>
            <a:ext cx="3721299" cy="493662"/>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Model Selection</a:t>
            </a:r>
          </a:p>
        </p:txBody>
      </p:sp>
      <p:sp>
        <p:nvSpPr>
          <p:cNvPr name="TextBox 17" id="17"/>
          <p:cNvSpPr txBox="true"/>
          <p:nvPr/>
        </p:nvSpPr>
        <p:spPr>
          <a:xfrm rot="0">
            <a:off x="7442598" y="4248001"/>
            <a:ext cx="4324052" cy="3714750"/>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Google Text-to-Speech (gTTS) was chosen for its ease of use, reliability, and ability to produce high-quality audio. The model's versatility in handling various languages and accents made it suitable for the project's diverse counter-narratives.</a:t>
            </a:r>
          </a:p>
        </p:txBody>
      </p:sp>
      <p:grpSp>
        <p:nvGrpSpPr>
          <p:cNvPr name="Group 18" id="18"/>
          <p:cNvGrpSpPr/>
          <p:nvPr/>
        </p:nvGrpSpPr>
        <p:grpSpPr>
          <a:xfrm rot="0">
            <a:off x="12045404" y="3693765"/>
            <a:ext cx="647402" cy="647402"/>
            <a:chOff x="0" y="0"/>
            <a:chExt cx="863203" cy="863203"/>
          </a:xfrm>
        </p:grpSpPr>
        <p:sp>
          <p:nvSpPr>
            <p:cNvPr name="Freeform 19" id="1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20" id="2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21" id="21"/>
          <p:cNvSpPr txBox="true"/>
          <p:nvPr/>
        </p:nvSpPr>
        <p:spPr>
          <a:xfrm rot="0">
            <a:off x="12242750" y="3832175"/>
            <a:ext cx="252710"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3</a:t>
            </a:r>
          </a:p>
        </p:txBody>
      </p:sp>
      <p:sp>
        <p:nvSpPr>
          <p:cNvPr name="TextBox 22" id="22"/>
          <p:cNvSpPr txBox="true"/>
          <p:nvPr/>
        </p:nvSpPr>
        <p:spPr>
          <a:xfrm rot="0">
            <a:off x="12971561" y="3669952"/>
            <a:ext cx="4324052" cy="958751"/>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Process of TTS Conversion</a:t>
            </a:r>
          </a:p>
        </p:txBody>
      </p:sp>
      <p:sp>
        <p:nvSpPr>
          <p:cNvPr name="TextBox 23" id="23"/>
          <p:cNvSpPr txBox="true"/>
          <p:nvPr/>
        </p:nvSpPr>
        <p:spPr>
          <a:xfrm rot="0">
            <a:off x="12971561" y="4713089"/>
            <a:ext cx="4324052" cy="4622006"/>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Speech Generation: The Counter-Narrative was fed into gTTS, which converted it into audio with natural pronunciation and appropriate pacing. Output Format: The generated audio was saved in standard formats (e.g., MP3) to ensure compatibility with multimedia integration.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21878"/>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TextBox 5" id="5"/>
          <p:cNvSpPr txBox="true"/>
          <p:nvPr/>
        </p:nvSpPr>
        <p:spPr>
          <a:xfrm rot="0">
            <a:off x="755302" y="979674"/>
            <a:ext cx="8721924" cy="685118"/>
          </a:xfrm>
          <a:prstGeom prst="rect">
            <a:avLst/>
          </a:prstGeom>
        </p:spPr>
        <p:txBody>
          <a:bodyPr anchor="t" rtlCol="false" tIns="0" lIns="0" bIns="0" rIns="0">
            <a:spAutoFit/>
          </a:bodyPr>
          <a:lstStyle/>
          <a:p>
            <a:pPr algn="l">
              <a:lnSpc>
                <a:spcPts val="5375"/>
              </a:lnSpc>
            </a:pPr>
            <a:r>
              <a:rPr lang="en-US" sz="4287" b="true">
                <a:solidFill>
                  <a:srgbClr val="535151"/>
                </a:solidFill>
                <a:latin typeface="Arimo Bold"/>
                <a:ea typeface="Arimo Bold"/>
                <a:cs typeface="Arimo Bold"/>
                <a:sym typeface="Arimo Bold"/>
              </a:rPr>
              <a:t>Challenges</a:t>
            </a:r>
          </a:p>
        </p:txBody>
      </p:sp>
      <p:sp>
        <p:nvSpPr>
          <p:cNvPr name="Freeform 6" id="6" descr="preencoded.png"/>
          <p:cNvSpPr/>
          <p:nvPr/>
        </p:nvSpPr>
        <p:spPr>
          <a:xfrm flipH="false" flipV="false" rot="0">
            <a:off x="3537496" y="2379166"/>
            <a:ext cx="2782044" cy="2167681"/>
          </a:xfrm>
          <a:custGeom>
            <a:avLst/>
            <a:gdLst/>
            <a:ahLst/>
            <a:cxnLst/>
            <a:rect r="r" b="b" t="t" l="l"/>
            <a:pathLst>
              <a:path h="2167681" w="2782044">
                <a:moveTo>
                  <a:pt x="0" y="0"/>
                </a:moveTo>
                <a:lnTo>
                  <a:pt x="2782044" y="0"/>
                </a:lnTo>
                <a:lnTo>
                  <a:pt x="2782044" y="2167682"/>
                </a:lnTo>
                <a:lnTo>
                  <a:pt x="0" y="2167682"/>
                </a:lnTo>
                <a:lnTo>
                  <a:pt x="0" y="0"/>
                </a:lnTo>
                <a:close/>
              </a:path>
            </a:pathLst>
          </a:custGeom>
          <a:blipFill>
            <a:blip r:embed="rId4"/>
            <a:stretch>
              <a:fillRect l="0" t="-106" r="0" b="-106"/>
            </a:stretch>
          </a:blipFill>
        </p:spPr>
      </p:sp>
      <p:sp>
        <p:nvSpPr>
          <p:cNvPr name="TextBox 7" id="7"/>
          <p:cNvSpPr txBox="true"/>
          <p:nvPr/>
        </p:nvSpPr>
        <p:spPr>
          <a:xfrm rot="0">
            <a:off x="4873824" y="3477517"/>
            <a:ext cx="109091" cy="483840"/>
          </a:xfrm>
          <a:prstGeom prst="rect">
            <a:avLst/>
          </a:prstGeom>
        </p:spPr>
        <p:txBody>
          <a:bodyPr anchor="t" rtlCol="false" tIns="0" lIns="0" bIns="0" rIns="0">
            <a:spAutoFit/>
          </a:bodyPr>
          <a:lstStyle/>
          <a:p>
            <a:pPr algn="ctr">
              <a:lnSpc>
                <a:spcPts val="3187"/>
              </a:lnSpc>
            </a:pPr>
            <a:r>
              <a:rPr lang="en-US" sz="2000" b="true">
                <a:solidFill>
                  <a:srgbClr val="2C2929"/>
                </a:solidFill>
                <a:latin typeface="Arimo Bold"/>
                <a:ea typeface="Arimo Bold"/>
                <a:cs typeface="Arimo Bold"/>
                <a:sym typeface="Arimo Bold"/>
              </a:rPr>
              <a:t>1</a:t>
            </a:r>
          </a:p>
        </p:txBody>
      </p:sp>
      <p:sp>
        <p:nvSpPr>
          <p:cNvPr name="TextBox 8" id="8"/>
          <p:cNvSpPr txBox="true"/>
          <p:nvPr/>
        </p:nvSpPr>
        <p:spPr>
          <a:xfrm rot="0">
            <a:off x="6084323" y="2189128"/>
            <a:ext cx="4643721" cy="351501"/>
          </a:xfrm>
          <a:prstGeom prst="rect">
            <a:avLst/>
          </a:prstGeom>
        </p:spPr>
        <p:txBody>
          <a:bodyPr anchor="t" rtlCol="false" tIns="0" lIns="0" bIns="0" rIns="0">
            <a:spAutoFit/>
          </a:bodyPr>
          <a:lstStyle/>
          <a:p>
            <a:pPr algn="l">
              <a:lnSpc>
                <a:spcPts val="2752"/>
              </a:lnSpc>
            </a:pPr>
            <a:r>
              <a:rPr lang="en-US" sz="2162" b="true">
                <a:solidFill>
                  <a:srgbClr val="2C2929"/>
                </a:solidFill>
                <a:latin typeface="Arimo Bold"/>
                <a:ea typeface="Arimo Bold"/>
                <a:cs typeface="Arimo Bold"/>
                <a:sym typeface="Arimo Bold"/>
              </a:rPr>
              <a:t>For Generating Narratives</a:t>
            </a:r>
          </a:p>
        </p:txBody>
      </p:sp>
      <p:sp>
        <p:nvSpPr>
          <p:cNvPr name="TextBox 9" id="9"/>
          <p:cNvSpPr txBox="true"/>
          <p:nvPr/>
        </p:nvSpPr>
        <p:spPr>
          <a:xfrm rot="0">
            <a:off x="6523285" y="2719514"/>
            <a:ext cx="10847785" cy="1985836"/>
          </a:xfrm>
          <a:prstGeom prst="rect">
            <a:avLst/>
          </a:prstGeom>
        </p:spPr>
        <p:txBody>
          <a:bodyPr anchor="t" rtlCol="false" tIns="0" lIns="0" bIns="0" rIns="0">
            <a:spAutoFit/>
          </a:bodyPr>
          <a:lstStyle/>
          <a:p>
            <a:pPr algn="l" marL="423701" indent="-211851" lvl="1">
              <a:lnSpc>
                <a:spcPts val="3218"/>
              </a:lnSpc>
              <a:buFont typeface="Arial"/>
              <a:buChar char="•"/>
            </a:pPr>
            <a:r>
              <a:rPr lang="en-US" b="true" sz="1962">
                <a:solidFill>
                  <a:srgbClr val="2C2929"/>
                </a:solidFill>
                <a:latin typeface="Inter Bold"/>
                <a:ea typeface="Inter Bold"/>
                <a:cs typeface="Inter Bold"/>
                <a:sym typeface="Inter Bold"/>
              </a:rPr>
              <a:t>Prompt Refinement:</a:t>
            </a:r>
            <a:r>
              <a:rPr lang="en-US" sz="1962">
                <a:solidFill>
                  <a:srgbClr val="2C2929"/>
                </a:solidFill>
                <a:latin typeface="Inter"/>
                <a:ea typeface="Inter"/>
                <a:cs typeface="Inter"/>
                <a:sym typeface="Inter"/>
              </a:rPr>
              <a:t> Iterative rephrasing was required to ensure the narratives maintained a consistent tone, logical flow.</a:t>
            </a:r>
          </a:p>
          <a:p>
            <a:pPr algn="l" marL="423701" indent="-211851" lvl="1">
              <a:lnSpc>
                <a:spcPts val="3218"/>
              </a:lnSpc>
              <a:buFont typeface="Arial"/>
              <a:buChar char="•"/>
            </a:pPr>
            <a:r>
              <a:rPr lang="en-US" b="true" sz="1962">
                <a:solidFill>
                  <a:srgbClr val="2C2929"/>
                </a:solidFill>
                <a:latin typeface="Inter Bold"/>
                <a:ea typeface="Inter Bold"/>
                <a:cs typeface="Inter Bold"/>
                <a:sym typeface="Inter Bold"/>
              </a:rPr>
              <a:t>Balancing Creativity and Precision:</a:t>
            </a:r>
            <a:r>
              <a:rPr lang="en-US" sz="1962">
                <a:solidFill>
                  <a:srgbClr val="2C2929"/>
                </a:solidFill>
                <a:latin typeface="Inter"/>
                <a:ea typeface="Inter"/>
                <a:cs typeface="Inter"/>
                <a:sym typeface="Inter"/>
              </a:rPr>
              <a:t> Achieving vivid storytelling with accurate details like dates and figures involved fine-tuning model parameters and input instructions.</a:t>
            </a:r>
          </a:p>
          <a:p>
            <a:pPr algn="l">
              <a:lnSpc>
                <a:spcPts val="3218"/>
              </a:lnSpc>
            </a:pPr>
          </a:p>
        </p:txBody>
      </p:sp>
      <p:grpSp>
        <p:nvGrpSpPr>
          <p:cNvPr name="Group 10" id="10"/>
          <p:cNvGrpSpPr/>
          <p:nvPr/>
        </p:nvGrpSpPr>
        <p:grpSpPr>
          <a:xfrm rot="0">
            <a:off x="6370439" y="4560391"/>
            <a:ext cx="11153478" cy="14288"/>
            <a:chOff x="0" y="0"/>
            <a:chExt cx="14871303" cy="19050"/>
          </a:xfrm>
        </p:grpSpPr>
        <p:sp>
          <p:nvSpPr>
            <p:cNvPr name="Freeform 11" id="11"/>
            <p:cNvSpPr/>
            <p:nvPr/>
          </p:nvSpPr>
          <p:spPr>
            <a:xfrm flipH="false" flipV="false" rot="0">
              <a:off x="0" y="0"/>
              <a:ext cx="14871319" cy="19050"/>
            </a:xfrm>
            <a:custGeom>
              <a:avLst/>
              <a:gdLst/>
              <a:ahLst/>
              <a:cxnLst/>
              <a:rect r="r" b="b" t="t" l="l"/>
              <a:pathLst>
                <a:path h="19050" w="14871319">
                  <a:moveTo>
                    <a:pt x="0" y="9525"/>
                  </a:moveTo>
                  <a:cubicBezTo>
                    <a:pt x="0" y="4318"/>
                    <a:pt x="4318" y="0"/>
                    <a:pt x="9525" y="0"/>
                  </a:cubicBezTo>
                  <a:lnTo>
                    <a:pt x="14861794" y="0"/>
                  </a:lnTo>
                  <a:cubicBezTo>
                    <a:pt x="14867001" y="0"/>
                    <a:pt x="14871319" y="4318"/>
                    <a:pt x="14871319" y="9525"/>
                  </a:cubicBezTo>
                  <a:cubicBezTo>
                    <a:pt x="14871319" y="14732"/>
                    <a:pt x="14867001" y="19050"/>
                    <a:pt x="14861794" y="19050"/>
                  </a:cubicBezTo>
                  <a:lnTo>
                    <a:pt x="9525" y="19050"/>
                  </a:lnTo>
                  <a:cubicBezTo>
                    <a:pt x="4318" y="19050"/>
                    <a:pt x="0" y="14732"/>
                    <a:pt x="0" y="9525"/>
                  </a:cubicBezTo>
                  <a:close/>
                </a:path>
              </a:pathLst>
            </a:custGeom>
            <a:solidFill>
              <a:srgbClr val="CF5C95"/>
            </a:solidFill>
          </p:spPr>
        </p:sp>
      </p:grpSp>
      <p:sp>
        <p:nvSpPr>
          <p:cNvPr name="Freeform 12" id="12" descr="preencoded.png"/>
          <p:cNvSpPr/>
          <p:nvPr/>
        </p:nvSpPr>
        <p:spPr>
          <a:xfrm flipH="false" flipV="false" rot="0">
            <a:off x="2146399" y="4597747"/>
            <a:ext cx="5564238" cy="2167681"/>
          </a:xfrm>
          <a:custGeom>
            <a:avLst/>
            <a:gdLst/>
            <a:ahLst/>
            <a:cxnLst/>
            <a:rect r="r" b="b" t="t" l="l"/>
            <a:pathLst>
              <a:path h="2167681" w="5564238">
                <a:moveTo>
                  <a:pt x="0" y="0"/>
                </a:moveTo>
                <a:lnTo>
                  <a:pt x="5564237" y="0"/>
                </a:lnTo>
                <a:lnTo>
                  <a:pt x="5564237" y="2167682"/>
                </a:lnTo>
                <a:lnTo>
                  <a:pt x="0" y="2167682"/>
                </a:lnTo>
                <a:lnTo>
                  <a:pt x="0" y="0"/>
                </a:lnTo>
                <a:close/>
              </a:path>
            </a:pathLst>
          </a:custGeom>
          <a:blipFill>
            <a:blip r:embed="rId5"/>
            <a:stretch>
              <a:fillRect l="0" t="-107" r="0" b="-107"/>
            </a:stretch>
          </a:blipFill>
        </p:spPr>
      </p:sp>
      <p:sp>
        <p:nvSpPr>
          <p:cNvPr name="TextBox 13" id="13"/>
          <p:cNvSpPr txBox="true"/>
          <p:nvPr/>
        </p:nvSpPr>
        <p:spPr>
          <a:xfrm rot="0">
            <a:off x="4856112" y="5401568"/>
            <a:ext cx="144513" cy="483840"/>
          </a:xfrm>
          <a:prstGeom prst="rect">
            <a:avLst/>
          </a:prstGeom>
        </p:spPr>
        <p:txBody>
          <a:bodyPr anchor="t" rtlCol="false" tIns="0" lIns="0" bIns="0" rIns="0">
            <a:spAutoFit/>
          </a:bodyPr>
          <a:lstStyle/>
          <a:p>
            <a:pPr algn="ctr">
              <a:lnSpc>
                <a:spcPts val="3187"/>
              </a:lnSpc>
            </a:pPr>
            <a:r>
              <a:rPr lang="en-US" sz="2000" b="true">
                <a:solidFill>
                  <a:srgbClr val="2C2929"/>
                </a:solidFill>
                <a:latin typeface="Arimo Bold"/>
                <a:ea typeface="Arimo Bold"/>
                <a:cs typeface="Arimo Bold"/>
                <a:sym typeface="Arimo Bold"/>
              </a:rPr>
              <a:t>2</a:t>
            </a:r>
          </a:p>
        </p:txBody>
      </p:sp>
      <p:sp>
        <p:nvSpPr>
          <p:cNvPr name="TextBox 14" id="14"/>
          <p:cNvSpPr txBox="true"/>
          <p:nvPr/>
        </p:nvSpPr>
        <p:spPr>
          <a:xfrm rot="0">
            <a:off x="7340655" y="4676775"/>
            <a:ext cx="3252623" cy="342900"/>
          </a:xfrm>
          <a:prstGeom prst="rect">
            <a:avLst/>
          </a:prstGeom>
        </p:spPr>
        <p:txBody>
          <a:bodyPr anchor="t" rtlCol="false" tIns="0" lIns="0" bIns="0" rIns="0">
            <a:spAutoFit/>
          </a:bodyPr>
          <a:lstStyle/>
          <a:p>
            <a:pPr algn="l">
              <a:lnSpc>
                <a:spcPts val="2625"/>
              </a:lnSpc>
            </a:pPr>
            <a:r>
              <a:rPr lang="en-US" sz="2062" b="true">
                <a:solidFill>
                  <a:srgbClr val="2C2929"/>
                </a:solidFill>
                <a:latin typeface="Arimo Bold"/>
                <a:ea typeface="Arimo Bold"/>
                <a:cs typeface="Arimo Bold"/>
                <a:sym typeface="Arimo Bold"/>
              </a:rPr>
              <a:t>For Image Generation</a:t>
            </a:r>
          </a:p>
        </p:txBody>
      </p:sp>
      <p:sp>
        <p:nvSpPr>
          <p:cNvPr name="TextBox 15" id="15"/>
          <p:cNvSpPr txBox="true"/>
          <p:nvPr/>
        </p:nvSpPr>
        <p:spPr>
          <a:xfrm rot="0">
            <a:off x="7761535" y="4953000"/>
            <a:ext cx="10092535" cy="2031175"/>
          </a:xfrm>
          <a:prstGeom prst="rect">
            <a:avLst/>
          </a:prstGeom>
        </p:spPr>
        <p:txBody>
          <a:bodyPr anchor="t" rtlCol="false" tIns="0" lIns="0" bIns="0" rIns="0">
            <a:spAutoFit/>
          </a:bodyPr>
          <a:lstStyle/>
          <a:p>
            <a:pPr algn="l">
              <a:lnSpc>
                <a:spcPts val="2726"/>
              </a:lnSpc>
            </a:pPr>
            <a:r>
              <a:rPr lang="en-US" sz="1662">
                <a:solidFill>
                  <a:srgbClr val="2C2929"/>
                </a:solidFill>
                <a:latin typeface="Inter"/>
                <a:ea typeface="Inter"/>
                <a:cs typeface="Inter"/>
                <a:sym typeface="Inter"/>
              </a:rPr>
              <a:t>We tried initially, feeding counter-narratives directly into the image generation model (Stable Diffusion) but it presented  us with several challenges. The outputs were often vague, irrelevant, or misaligned with the intended narrative. Additionally, Stable Diffusion's 77-token limit for prompts clashed with the length of our counter-narratives, which frequently exceeded this limit, further complicating the process.</a:t>
            </a:r>
          </a:p>
          <a:p>
            <a:pPr algn="l">
              <a:lnSpc>
                <a:spcPts val="2726"/>
              </a:lnSpc>
            </a:pPr>
          </a:p>
        </p:txBody>
      </p:sp>
      <p:grpSp>
        <p:nvGrpSpPr>
          <p:cNvPr name="Group 16" id="16"/>
          <p:cNvGrpSpPr/>
          <p:nvPr/>
        </p:nvGrpSpPr>
        <p:grpSpPr>
          <a:xfrm rot="0">
            <a:off x="7761535" y="6778972"/>
            <a:ext cx="9762381" cy="14288"/>
            <a:chOff x="0" y="0"/>
            <a:chExt cx="13016508" cy="19050"/>
          </a:xfrm>
        </p:grpSpPr>
        <p:sp>
          <p:nvSpPr>
            <p:cNvPr name="Freeform 17" id="17"/>
            <p:cNvSpPr/>
            <p:nvPr/>
          </p:nvSpPr>
          <p:spPr>
            <a:xfrm flipH="false" flipV="false" rot="0">
              <a:off x="0" y="0"/>
              <a:ext cx="13016485" cy="19050"/>
            </a:xfrm>
            <a:custGeom>
              <a:avLst/>
              <a:gdLst/>
              <a:ahLst/>
              <a:cxnLst/>
              <a:rect r="r" b="b" t="t" l="l"/>
              <a:pathLst>
                <a:path h="19050" w="13016485">
                  <a:moveTo>
                    <a:pt x="0" y="9525"/>
                  </a:moveTo>
                  <a:cubicBezTo>
                    <a:pt x="0" y="4318"/>
                    <a:pt x="4318" y="0"/>
                    <a:pt x="9525" y="0"/>
                  </a:cubicBezTo>
                  <a:lnTo>
                    <a:pt x="13006960" y="0"/>
                  </a:lnTo>
                  <a:cubicBezTo>
                    <a:pt x="13012167" y="0"/>
                    <a:pt x="13016485" y="4318"/>
                    <a:pt x="13016485" y="9525"/>
                  </a:cubicBezTo>
                  <a:cubicBezTo>
                    <a:pt x="13016485" y="14732"/>
                    <a:pt x="13012167" y="19050"/>
                    <a:pt x="13006960" y="19050"/>
                  </a:cubicBezTo>
                  <a:lnTo>
                    <a:pt x="9525" y="19050"/>
                  </a:lnTo>
                  <a:cubicBezTo>
                    <a:pt x="4318" y="19050"/>
                    <a:pt x="0" y="14732"/>
                    <a:pt x="0" y="9525"/>
                  </a:cubicBezTo>
                  <a:close/>
                </a:path>
              </a:pathLst>
            </a:custGeom>
            <a:solidFill>
              <a:srgbClr val="CF5C95"/>
            </a:solidFill>
          </p:spPr>
        </p:sp>
      </p:grpSp>
      <p:sp>
        <p:nvSpPr>
          <p:cNvPr name="Freeform 18" id="18" descr="preencoded.png"/>
          <p:cNvSpPr/>
          <p:nvPr/>
        </p:nvSpPr>
        <p:spPr>
          <a:xfrm flipH="false" flipV="false" rot="0">
            <a:off x="755302" y="6816329"/>
            <a:ext cx="8346430" cy="2167681"/>
          </a:xfrm>
          <a:custGeom>
            <a:avLst/>
            <a:gdLst/>
            <a:ahLst/>
            <a:cxnLst/>
            <a:rect r="r" b="b" t="t" l="l"/>
            <a:pathLst>
              <a:path h="2167681" w="8346430">
                <a:moveTo>
                  <a:pt x="0" y="0"/>
                </a:moveTo>
                <a:lnTo>
                  <a:pt x="8346430" y="0"/>
                </a:lnTo>
                <a:lnTo>
                  <a:pt x="8346430" y="2167681"/>
                </a:lnTo>
                <a:lnTo>
                  <a:pt x="0" y="2167681"/>
                </a:lnTo>
                <a:lnTo>
                  <a:pt x="0" y="0"/>
                </a:lnTo>
                <a:close/>
              </a:path>
            </a:pathLst>
          </a:custGeom>
          <a:blipFill>
            <a:blip r:embed="rId6"/>
            <a:stretch>
              <a:fillRect l="0" t="-107" r="0" b="-107"/>
            </a:stretch>
          </a:blipFill>
        </p:spPr>
      </p:sp>
      <p:sp>
        <p:nvSpPr>
          <p:cNvPr name="TextBox 19" id="19"/>
          <p:cNvSpPr txBox="true"/>
          <p:nvPr/>
        </p:nvSpPr>
        <p:spPr>
          <a:xfrm rot="0">
            <a:off x="4856261" y="7620149"/>
            <a:ext cx="144215" cy="483840"/>
          </a:xfrm>
          <a:prstGeom prst="rect">
            <a:avLst/>
          </a:prstGeom>
        </p:spPr>
        <p:txBody>
          <a:bodyPr anchor="t" rtlCol="false" tIns="0" lIns="0" bIns="0" rIns="0">
            <a:spAutoFit/>
          </a:bodyPr>
          <a:lstStyle/>
          <a:p>
            <a:pPr algn="ctr">
              <a:lnSpc>
                <a:spcPts val="3187"/>
              </a:lnSpc>
            </a:pPr>
            <a:r>
              <a:rPr lang="en-US" sz="2000" b="true">
                <a:solidFill>
                  <a:srgbClr val="2C2929"/>
                </a:solidFill>
                <a:latin typeface="Arimo Bold"/>
                <a:ea typeface="Arimo Bold"/>
                <a:cs typeface="Arimo Bold"/>
                <a:sym typeface="Arimo Bold"/>
              </a:rPr>
              <a:t>3</a:t>
            </a:r>
          </a:p>
        </p:txBody>
      </p:sp>
      <p:sp>
        <p:nvSpPr>
          <p:cNvPr name="TextBox 20" id="20"/>
          <p:cNvSpPr txBox="true"/>
          <p:nvPr/>
        </p:nvSpPr>
        <p:spPr>
          <a:xfrm rot="0">
            <a:off x="9420765" y="7088950"/>
            <a:ext cx="6219454" cy="342900"/>
          </a:xfrm>
          <a:prstGeom prst="rect">
            <a:avLst/>
          </a:prstGeom>
        </p:spPr>
        <p:txBody>
          <a:bodyPr anchor="t" rtlCol="false" tIns="0" lIns="0" bIns="0" rIns="0">
            <a:spAutoFit/>
          </a:bodyPr>
          <a:lstStyle/>
          <a:p>
            <a:pPr algn="l">
              <a:lnSpc>
                <a:spcPts val="2625"/>
              </a:lnSpc>
            </a:pPr>
            <a:r>
              <a:rPr lang="en-US" sz="2062" b="true">
                <a:solidFill>
                  <a:srgbClr val="2C2929"/>
                </a:solidFill>
                <a:latin typeface="Arimo Bold"/>
                <a:ea typeface="Arimo Bold"/>
                <a:cs typeface="Arimo Bold"/>
                <a:sym typeface="Arimo Bold"/>
              </a:rPr>
              <a:t>For Text to Speech</a:t>
            </a:r>
          </a:p>
        </p:txBody>
      </p:sp>
      <p:sp>
        <p:nvSpPr>
          <p:cNvPr name="TextBox 21" id="21"/>
          <p:cNvSpPr txBox="true"/>
          <p:nvPr/>
        </p:nvSpPr>
        <p:spPr>
          <a:xfrm rot="0">
            <a:off x="9420765" y="7574725"/>
            <a:ext cx="8867235" cy="1310500"/>
          </a:xfrm>
          <a:prstGeom prst="rect">
            <a:avLst/>
          </a:prstGeom>
        </p:spPr>
        <p:txBody>
          <a:bodyPr anchor="t" rtlCol="false" tIns="0" lIns="0" bIns="0" rIns="0">
            <a:spAutoFit/>
          </a:bodyPr>
          <a:lstStyle/>
          <a:p>
            <a:pPr algn="l">
              <a:lnSpc>
                <a:spcPts val="2091"/>
              </a:lnSpc>
            </a:pPr>
            <a:r>
              <a:rPr lang="en-US" sz="1659">
                <a:solidFill>
                  <a:srgbClr val="000000"/>
                </a:solidFill>
                <a:latin typeface="Inter"/>
                <a:ea typeface="Inter"/>
                <a:cs typeface="Inter"/>
                <a:sym typeface="Inter"/>
              </a:rPr>
              <a:t>During the evaluation of text-to-speech (TTS) models, it was observed that some alternative models had a tendency to skip words during speech conversion. This issue led to incomplete or inaccurate speech outputs, which could have negatively impacted the user experience.</a:t>
            </a:r>
          </a:p>
          <a:p>
            <a:pPr algn="ctr">
              <a:lnSpc>
                <a:spcPts val="2332"/>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TextBox 5" id="5"/>
          <p:cNvSpPr txBox="true"/>
          <p:nvPr/>
        </p:nvSpPr>
        <p:spPr>
          <a:xfrm rot="0">
            <a:off x="639663" y="1055874"/>
            <a:ext cx="8721924" cy="685118"/>
          </a:xfrm>
          <a:prstGeom prst="rect">
            <a:avLst/>
          </a:prstGeom>
        </p:spPr>
        <p:txBody>
          <a:bodyPr anchor="t" rtlCol="false" tIns="0" lIns="0" bIns="0" rIns="0">
            <a:spAutoFit/>
          </a:bodyPr>
          <a:lstStyle/>
          <a:p>
            <a:pPr algn="l">
              <a:lnSpc>
                <a:spcPts val="5375"/>
              </a:lnSpc>
            </a:pPr>
            <a:r>
              <a:rPr lang="en-US" sz="4287" b="true">
                <a:solidFill>
                  <a:srgbClr val="535151"/>
                </a:solidFill>
                <a:latin typeface="Arimo Bold"/>
                <a:ea typeface="Arimo Bold"/>
                <a:cs typeface="Arimo Bold"/>
                <a:sym typeface="Arimo Bold"/>
              </a:rPr>
              <a:t>Solutions</a:t>
            </a:r>
          </a:p>
        </p:txBody>
      </p:sp>
      <p:sp>
        <p:nvSpPr>
          <p:cNvPr name="Freeform 6" id="6" descr="preencoded.png"/>
          <p:cNvSpPr/>
          <p:nvPr/>
        </p:nvSpPr>
        <p:spPr>
          <a:xfrm flipH="false" flipV="false" rot="0">
            <a:off x="3537496" y="2379166"/>
            <a:ext cx="2782044" cy="2167681"/>
          </a:xfrm>
          <a:custGeom>
            <a:avLst/>
            <a:gdLst/>
            <a:ahLst/>
            <a:cxnLst/>
            <a:rect r="r" b="b" t="t" l="l"/>
            <a:pathLst>
              <a:path h="2167681" w="2782044">
                <a:moveTo>
                  <a:pt x="0" y="0"/>
                </a:moveTo>
                <a:lnTo>
                  <a:pt x="2782044" y="0"/>
                </a:lnTo>
                <a:lnTo>
                  <a:pt x="2782044" y="2167682"/>
                </a:lnTo>
                <a:lnTo>
                  <a:pt x="0" y="2167682"/>
                </a:lnTo>
                <a:lnTo>
                  <a:pt x="0" y="0"/>
                </a:lnTo>
                <a:close/>
              </a:path>
            </a:pathLst>
          </a:custGeom>
          <a:blipFill>
            <a:blip r:embed="rId4"/>
            <a:stretch>
              <a:fillRect l="0" t="-106" r="0" b="-106"/>
            </a:stretch>
          </a:blipFill>
        </p:spPr>
      </p:sp>
      <p:sp>
        <p:nvSpPr>
          <p:cNvPr name="TextBox 7" id="7"/>
          <p:cNvSpPr txBox="true"/>
          <p:nvPr/>
        </p:nvSpPr>
        <p:spPr>
          <a:xfrm rot="0">
            <a:off x="4873824" y="3477517"/>
            <a:ext cx="109091" cy="483840"/>
          </a:xfrm>
          <a:prstGeom prst="rect">
            <a:avLst/>
          </a:prstGeom>
        </p:spPr>
        <p:txBody>
          <a:bodyPr anchor="t" rtlCol="false" tIns="0" lIns="0" bIns="0" rIns="0">
            <a:spAutoFit/>
          </a:bodyPr>
          <a:lstStyle/>
          <a:p>
            <a:pPr algn="ctr">
              <a:lnSpc>
                <a:spcPts val="3187"/>
              </a:lnSpc>
            </a:pPr>
            <a:r>
              <a:rPr lang="en-US" sz="2000" b="true">
                <a:solidFill>
                  <a:srgbClr val="2C2929"/>
                </a:solidFill>
                <a:latin typeface="Arimo Bold"/>
                <a:ea typeface="Arimo Bold"/>
                <a:cs typeface="Arimo Bold"/>
                <a:sym typeface="Arimo Bold"/>
              </a:rPr>
              <a:t>1</a:t>
            </a:r>
          </a:p>
        </p:txBody>
      </p:sp>
      <p:sp>
        <p:nvSpPr>
          <p:cNvPr name="TextBox 8" id="8"/>
          <p:cNvSpPr txBox="true"/>
          <p:nvPr/>
        </p:nvSpPr>
        <p:spPr>
          <a:xfrm rot="0">
            <a:off x="6523285" y="2880271"/>
            <a:ext cx="3466198" cy="342900"/>
          </a:xfrm>
          <a:prstGeom prst="rect">
            <a:avLst/>
          </a:prstGeom>
        </p:spPr>
        <p:txBody>
          <a:bodyPr anchor="t" rtlCol="false" tIns="0" lIns="0" bIns="0" rIns="0">
            <a:spAutoFit/>
          </a:bodyPr>
          <a:lstStyle/>
          <a:p>
            <a:pPr algn="l">
              <a:lnSpc>
                <a:spcPts val="2625"/>
              </a:lnSpc>
            </a:pPr>
            <a:r>
              <a:rPr lang="en-US" sz="2062" b="true">
                <a:solidFill>
                  <a:srgbClr val="2C2929"/>
                </a:solidFill>
                <a:latin typeface="Arimo Bold"/>
                <a:ea typeface="Arimo Bold"/>
                <a:cs typeface="Arimo Bold"/>
                <a:sym typeface="Arimo Bold"/>
              </a:rPr>
              <a:t>For Generating Narratives</a:t>
            </a:r>
          </a:p>
        </p:txBody>
      </p:sp>
      <p:sp>
        <p:nvSpPr>
          <p:cNvPr name="TextBox 9" id="9"/>
          <p:cNvSpPr txBox="true"/>
          <p:nvPr/>
        </p:nvSpPr>
        <p:spPr>
          <a:xfrm rot="0">
            <a:off x="6523285" y="3298626"/>
            <a:ext cx="10847785" cy="950913"/>
          </a:xfrm>
          <a:prstGeom prst="rect">
            <a:avLst/>
          </a:prstGeom>
        </p:spPr>
        <p:txBody>
          <a:bodyPr anchor="t" rtlCol="false" tIns="0" lIns="0" bIns="0" rIns="0">
            <a:spAutoFit/>
          </a:bodyPr>
          <a:lstStyle/>
          <a:p>
            <a:pPr algn="l">
              <a:lnSpc>
                <a:spcPts val="2562"/>
              </a:lnSpc>
            </a:pPr>
            <a:r>
              <a:rPr lang="en-US" sz="1562">
                <a:solidFill>
                  <a:srgbClr val="2C2929"/>
                </a:solidFill>
                <a:latin typeface="Inter"/>
                <a:ea typeface="Inter"/>
                <a:cs typeface="Inter"/>
                <a:sym typeface="Inter"/>
              </a:rPr>
              <a:t>Fine tuned the prompting style which was inspired by the prompt provided in the hugging face guidelines  of google phi-3 instruct document . Added a specific command for tone consistency and coherent narrative generations.</a:t>
            </a:r>
          </a:p>
        </p:txBody>
      </p:sp>
      <p:grpSp>
        <p:nvGrpSpPr>
          <p:cNvPr name="Group 10" id="10"/>
          <p:cNvGrpSpPr/>
          <p:nvPr/>
        </p:nvGrpSpPr>
        <p:grpSpPr>
          <a:xfrm rot="0">
            <a:off x="6370439" y="4560391"/>
            <a:ext cx="11153478" cy="14288"/>
            <a:chOff x="0" y="0"/>
            <a:chExt cx="14871303" cy="19050"/>
          </a:xfrm>
        </p:grpSpPr>
        <p:sp>
          <p:nvSpPr>
            <p:cNvPr name="Freeform 11" id="11"/>
            <p:cNvSpPr/>
            <p:nvPr/>
          </p:nvSpPr>
          <p:spPr>
            <a:xfrm flipH="false" flipV="false" rot="0">
              <a:off x="0" y="0"/>
              <a:ext cx="14871319" cy="19050"/>
            </a:xfrm>
            <a:custGeom>
              <a:avLst/>
              <a:gdLst/>
              <a:ahLst/>
              <a:cxnLst/>
              <a:rect r="r" b="b" t="t" l="l"/>
              <a:pathLst>
                <a:path h="19050" w="14871319">
                  <a:moveTo>
                    <a:pt x="0" y="9525"/>
                  </a:moveTo>
                  <a:cubicBezTo>
                    <a:pt x="0" y="4318"/>
                    <a:pt x="4318" y="0"/>
                    <a:pt x="9525" y="0"/>
                  </a:cubicBezTo>
                  <a:lnTo>
                    <a:pt x="14861794" y="0"/>
                  </a:lnTo>
                  <a:cubicBezTo>
                    <a:pt x="14867001" y="0"/>
                    <a:pt x="14871319" y="4318"/>
                    <a:pt x="14871319" y="9525"/>
                  </a:cubicBezTo>
                  <a:cubicBezTo>
                    <a:pt x="14871319" y="14732"/>
                    <a:pt x="14867001" y="19050"/>
                    <a:pt x="14861794" y="19050"/>
                  </a:cubicBezTo>
                  <a:lnTo>
                    <a:pt x="9525" y="19050"/>
                  </a:lnTo>
                  <a:cubicBezTo>
                    <a:pt x="4318" y="19050"/>
                    <a:pt x="0" y="14732"/>
                    <a:pt x="0" y="9525"/>
                  </a:cubicBezTo>
                  <a:close/>
                </a:path>
              </a:pathLst>
            </a:custGeom>
            <a:solidFill>
              <a:srgbClr val="CF5C95"/>
            </a:solidFill>
          </p:spPr>
        </p:sp>
      </p:grpSp>
      <p:sp>
        <p:nvSpPr>
          <p:cNvPr name="Freeform 12" id="12" descr="preencoded.png"/>
          <p:cNvSpPr/>
          <p:nvPr/>
        </p:nvSpPr>
        <p:spPr>
          <a:xfrm flipH="false" flipV="false" rot="0">
            <a:off x="2146399" y="4597747"/>
            <a:ext cx="5564238" cy="2167681"/>
          </a:xfrm>
          <a:custGeom>
            <a:avLst/>
            <a:gdLst/>
            <a:ahLst/>
            <a:cxnLst/>
            <a:rect r="r" b="b" t="t" l="l"/>
            <a:pathLst>
              <a:path h="2167681" w="5564238">
                <a:moveTo>
                  <a:pt x="0" y="0"/>
                </a:moveTo>
                <a:lnTo>
                  <a:pt x="5564237" y="0"/>
                </a:lnTo>
                <a:lnTo>
                  <a:pt x="5564237" y="2167682"/>
                </a:lnTo>
                <a:lnTo>
                  <a:pt x="0" y="2167682"/>
                </a:lnTo>
                <a:lnTo>
                  <a:pt x="0" y="0"/>
                </a:lnTo>
                <a:close/>
              </a:path>
            </a:pathLst>
          </a:custGeom>
          <a:blipFill>
            <a:blip r:embed="rId5"/>
            <a:stretch>
              <a:fillRect l="0" t="-107" r="0" b="-107"/>
            </a:stretch>
          </a:blipFill>
        </p:spPr>
      </p:sp>
      <p:sp>
        <p:nvSpPr>
          <p:cNvPr name="TextBox 13" id="13"/>
          <p:cNvSpPr txBox="true"/>
          <p:nvPr/>
        </p:nvSpPr>
        <p:spPr>
          <a:xfrm rot="0">
            <a:off x="4856112" y="5401568"/>
            <a:ext cx="144513" cy="483840"/>
          </a:xfrm>
          <a:prstGeom prst="rect">
            <a:avLst/>
          </a:prstGeom>
        </p:spPr>
        <p:txBody>
          <a:bodyPr anchor="t" rtlCol="false" tIns="0" lIns="0" bIns="0" rIns="0">
            <a:spAutoFit/>
          </a:bodyPr>
          <a:lstStyle/>
          <a:p>
            <a:pPr algn="ctr">
              <a:lnSpc>
                <a:spcPts val="3187"/>
              </a:lnSpc>
            </a:pPr>
            <a:r>
              <a:rPr lang="en-US" sz="2000" b="true">
                <a:solidFill>
                  <a:srgbClr val="2C2929"/>
                </a:solidFill>
                <a:latin typeface="Arimo Bold"/>
                <a:ea typeface="Arimo Bold"/>
                <a:cs typeface="Arimo Bold"/>
                <a:sym typeface="Arimo Bold"/>
              </a:rPr>
              <a:t>2</a:t>
            </a:r>
          </a:p>
        </p:txBody>
      </p:sp>
      <p:sp>
        <p:nvSpPr>
          <p:cNvPr name="TextBox 14" id="14"/>
          <p:cNvSpPr txBox="true"/>
          <p:nvPr/>
        </p:nvSpPr>
        <p:spPr>
          <a:xfrm rot="0">
            <a:off x="7914382" y="4935885"/>
            <a:ext cx="3303281" cy="342900"/>
          </a:xfrm>
          <a:prstGeom prst="rect">
            <a:avLst/>
          </a:prstGeom>
        </p:spPr>
        <p:txBody>
          <a:bodyPr anchor="t" rtlCol="false" tIns="0" lIns="0" bIns="0" rIns="0">
            <a:spAutoFit/>
          </a:bodyPr>
          <a:lstStyle/>
          <a:p>
            <a:pPr algn="l">
              <a:lnSpc>
                <a:spcPts val="2625"/>
              </a:lnSpc>
            </a:pPr>
            <a:r>
              <a:rPr lang="en-US" sz="2062" b="true">
                <a:solidFill>
                  <a:srgbClr val="2C2929"/>
                </a:solidFill>
                <a:latin typeface="Arimo Bold"/>
                <a:ea typeface="Arimo Bold"/>
                <a:cs typeface="Arimo Bold"/>
                <a:sym typeface="Arimo Bold"/>
              </a:rPr>
              <a:t>For Image Generation</a:t>
            </a:r>
          </a:p>
        </p:txBody>
      </p:sp>
      <p:sp>
        <p:nvSpPr>
          <p:cNvPr name="TextBox 15" id="15"/>
          <p:cNvSpPr txBox="true"/>
          <p:nvPr/>
        </p:nvSpPr>
        <p:spPr>
          <a:xfrm rot="0">
            <a:off x="7914383" y="5354241"/>
            <a:ext cx="9456687" cy="950913"/>
          </a:xfrm>
          <a:prstGeom prst="rect">
            <a:avLst/>
          </a:prstGeom>
        </p:spPr>
        <p:txBody>
          <a:bodyPr anchor="t" rtlCol="false" tIns="0" lIns="0" bIns="0" rIns="0">
            <a:spAutoFit/>
          </a:bodyPr>
          <a:lstStyle/>
          <a:p>
            <a:pPr algn="l">
              <a:lnSpc>
                <a:spcPts val="2562"/>
              </a:lnSpc>
            </a:pPr>
            <a:r>
              <a:rPr lang="en-US" sz="1562">
                <a:solidFill>
                  <a:srgbClr val="2C2929"/>
                </a:solidFill>
                <a:latin typeface="Inter"/>
                <a:ea typeface="Inter"/>
                <a:cs typeface="Inter"/>
                <a:sym typeface="Inter"/>
              </a:rPr>
              <a:t>An Intermediate Model </a:t>
            </a:r>
            <a:r>
              <a:rPr lang="en-US" sz="1562">
                <a:solidFill>
                  <a:srgbClr val="2C2929"/>
                </a:solidFill>
                <a:latin typeface="Inter"/>
                <a:ea typeface="Inter"/>
                <a:cs typeface="Inter"/>
                <a:sym typeface="Inter"/>
              </a:rPr>
              <a:t>was introduced as an intermediary step to bridge this gap. By restructuring counter-narratives into concise, symbolic, and directive prompts, the project aimed to improve the alignment between the input text and the generated images.</a:t>
            </a:r>
          </a:p>
        </p:txBody>
      </p:sp>
      <p:grpSp>
        <p:nvGrpSpPr>
          <p:cNvPr name="Group 16" id="16"/>
          <p:cNvGrpSpPr/>
          <p:nvPr/>
        </p:nvGrpSpPr>
        <p:grpSpPr>
          <a:xfrm rot="0">
            <a:off x="7761535" y="6778972"/>
            <a:ext cx="9762381" cy="14288"/>
            <a:chOff x="0" y="0"/>
            <a:chExt cx="13016508" cy="19050"/>
          </a:xfrm>
        </p:grpSpPr>
        <p:sp>
          <p:nvSpPr>
            <p:cNvPr name="Freeform 17" id="17"/>
            <p:cNvSpPr/>
            <p:nvPr/>
          </p:nvSpPr>
          <p:spPr>
            <a:xfrm flipH="false" flipV="false" rot="0">
              <a:off x="0" y="0"/>
              <a:ext cx="13016485" cy="19050"/>
            </a:xfrm>
            <a:custGeom>
              <a:avLst/>
              <a:gdLst/>
              <a:ahLst/>
              <a:cxnLst/>
              <a:rect r="r" b="b" t="t" l="l"/>
              <a:pathLst>
                <a:path h="19050" w="13016485">
                  <a:moveTo>
                    <a:pt x="0" y="9525"/>
                  </a:moveTo>
                  <a:cubicBezTo>
                    <a:pt x="0" y="4318"/>
                    <a:pt x="4318" y="0"/>
                    <a:pt x="9525" y="0"/>
                  </a:cubicBezTo>
                  <a:lnTo>
                    <a:pt x="13006960" y="0"/>
                  </a:lnTo>
                  <a:cubicBezTo>
                    <a:pt x="13012167" y="0"/>
                    <a:pt x="13016485" y="4318"/>
                    <a:pt x="13016485" y="9525"/>
                  </a:cubicBezTo>
                  <a:cubicBezTo>
                    <a:pt x="13016485" y="14732"/>
                    <a:pt x="13012167" y="19050"/>
                    <a:pt x="13006960" y="19050"/>
                  </a:cubicBezTo>
                  <a:lnTo>
                    <a:pt x="9525" y="19050"/>
                  </a:lnTo>
                  <a:cubicBezTo>
                    <a:pt x="4318" y="19050"/>
                    <a:pt x="0" y="14732"/>
                    <a:pt x="0" y="9525"/>
                  </a:cubicBezTo>
                  <a:close/>
                </a:path>
              </a:pathLst>
            </a:custGeom>
            <a:solidFill>
              <a:srgbClr val="CF5C95"/>
            </a:solidFill>
          </p:spPr>
        </p:sp>
      </p:grpSp>
      <p:sp>
        <p:nvSpPr>
          <p:cNvPr name="Freeform 18" id="18" descr="preencoded.png"/>
          <p:cNvSpPr/>
          <p:nvPr/>
        </p:nvSpPr>
        <p:spPr>
          <a:xfrm flipH="false" flipV="false" rot="0">
            <a:off x="755302" y="6816329"/>
            <a:ext cx="8346430" cy="2167681"/>
          </a:xfrm>
          <a:custGeom>
            <a:avLst/>
            <a:gdLst/>
            <a:ahLst/>
            <a:cxnLst/>
            <a:rect r="r" b="b" t="t" l="l"/>
            <a:pathLst>
              <a:path h="2167681" w="8346430">
                <a:moveTo>
                  <a:pt x="0" y="0"/>
                </a:moveTo>
                <a:lnTo>
                  <a:pt x="8346430" y="0"/>
                </a:lnTo>
                <a:lnTo>
                  <a:pt x="8346430" y="2167681"/>
                </a:lnTo>
                <a:lnTo>
                  <a:pt x="0" y="2167681"/>
                </a:lnTo>
                <a:lnTo>
                  <a:pt x="0" y="0"/>
                </a:lnTo>
                <a:close/>
              </a:path>
            </a:pathLst>
          </a:custGeom>
          <a:blipFill>
            <a:blip r:embed="rId6"/>
            <a:stretch>
              <a:fillRect l="0" t="-107" r="0" b="-107"/>
            </a:stretch>
          </a:blipFill>
        </p:spPr>
      </p:sp>
      <p:sp>
        <p:nvSpPr>
          <p:cNvPr name="TextBox 19" id="19"/>
          <p:cNvSpPr txBox="true"/>
          <p:nvPr/>
        </p:nvSpPr>
        <p:spPr>
          <a:xfrm rot="0">
            <a:off x="4856261" y="7620149"/>
            <a:ext cx="144215" cy="483840"/>
          </a:xfrm>
          <a:prstGeom prst="rect">
            <a:avLst/>
          </a:prstGeom>
        </p:spPr>
        <p:txBody>
          <a:bodyPr anchor="t" rtlCol="false" tIns="0" lIns="0" bIns="0" rIns="0">
            <a:spAutoFit/>
          </a:bodyPr>
          <a:lstStyle/>
          <a:p>
            <a:pPr algn="ctr">
              <a:lnSpc>
                <a:spcPts val="3187"/>
              </a:lnSpc>
            </a:pPr>
            <a:r>
              <a:rPr lang="en-US" sz="2000" b="true">
                <a:solidFill>
                  <a:srgbClr val="2C2929"/>
                </a:solidFill>
                <a:latin typeface="Arimo Bold"/>
                <a:ea typeface="Arimo Bold"/>
                <a:cs typeface="Arimo Bold"/>
                <a:sym typeface="Arimo Bold"/>
              </a:rPr>
              <a:t>3</a:t>
            </a:r>
          </a:p>
        </p:txBody>
      </p:sp>
      <p:sp>
        <p:nvSpPr>
          <p:cNvPr name="TextBox 20" id="20"/>
          <p:cNvSpPr txBox="true"/>
          <p:nvPr/>
        </p:nvSpPr>
        <p:spPr>
          <a:xfrm rot="0">
            <a:off x="9305479" y="6991499"/>
            <a:ext cx="6219454" cy="342900"/>
          </a:xfrm>
          <a:prstGeom prst="rect">
            <a:avLst/>
          </a:prstGeom>
        </p:spPr>
        <p:txBody>
          <a:bodyPr anchor="t" rtlCol="false" tIns="0" lIns="0" bIns="0" rIns="0">
            <a:spAutoFit/>
          </a:bodyPr>
          <a:lstStyle/>
          <a:p>
            <a:pPr algn="l">
              <a:lnSpc>
                <a:spcPts val="2625"/>
              </a:lnSpc>
            </a:pPr>
            <a:r>
              <a:rPr lang="en-US" sz="2062" b="true">
                <a:solidFill>
                  <a:srgbClr val="2C2929"/>
                </a:solidFill>
                <a:latin typeface="Arimo Bold"/>
                <a:ea typeface="Arimo Bold"/>
                <a:cs typeface="Arimo Bold"/>
                <a:sym typeface="Arimo Bold"/>
              </a:rPr>
              <a:t>For Text to Speech</a:t>
            </a:r>
          </a:p>
        </p:txBody>
      </p:sp>
      <p:sp>
        <p:nvSpPr>
          <p:cNvPr name="TextBox 21" id="21"/>
          <p:cNvSpPr txBox="true"/>
          <p:nvPr/>
        </p:nvSpPr>
        <p:spPr>
          <a:xfrm rot="0">
            <a:off x="9305479" y="7409855"/>
            <a:ext cx="8065591" cy="950913"/>
          </a:xfrm>
          <a:prstGeom prst="rect">
            <a:avLst/>
          </a:prstGeom>
        </p:spPr>
        <p:txBody>
          <a:bodyPr anchor="t" rtlCol="false" tIns="0" lIns="0" bIns="0" rIns="0">
            <a:spAutoFit/>
          </a:bodyPr>
          <a:lstStyle/>
          <a:p>
            <a:pPr algn="l">
              <a:lnSpc>
                <a:spcPts val="2562"/>
              </a:lnSpc>
            </a:pPr>
            <a:r>
              <a:rPr lang="en-US" sz="1562">
                <a:solidFill>
                  <a:srgbClr val="2C2929"/>
                </a:solidFill>
                <a:latin typeface="Inter"/>
                <a:ea typeface="Inter"/>
                <a:cs typeface="Inter"/>
                <a:sym typeface="Inter"/>
              </a:rPr>
              <a:t>Implemented gTTS as the chosen TTS model. gTTS provided consistent and accurate speech conversion, proving to be a reliable solution and ensuring the quality and dependability of the project's speech output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TextBox 5" id="5"/>
          <p:cNvSpPr txBox="true"/>
          <p:nvPr/>
        </p:nvSpPr>
        <p:spPr>
          <a:xfrm rot="0">
            <a:off x="7850237" y="3264991"/>
            <a:ext cx="7442746" cy="997000"/>
          </a:xfrm>
          <a:prstGeom prst="rect">
            <a:avLst/>
          </a:prstGeom>
        </p:spPr>
        <p:txBody>
          <a:bodyPr anchor="t" rtlCol="false" tIns="0" lIns="0" bIns="0" rIns="0">
            <a:spAutoFit/>
          </a:bodyPr>
          <a:lstStyle/>
          <a:p>
            <a:pPr algn="l">
              <a:lnSpc>
                <a:spcPts val="7312"/>
              </a:lnSpc>
            </a:pPr>
            <a:r>
              <a:rPr lang="en-US" sz="5812" b="true">
                <a:solidFill>
                  <a:srgbClr val="2C2929"/>
                </a:solidFill>
                <a:latin typeface="Arimo Bold"/>
                <a:ea typeface="Arimo Bold"/>
                <a:cs typeface="Arimo Bold"/>
                <a:sym typeface="Arimo Bold"/>
              </a:rPr>
              <a:t>Conclusion</a:t>
            </a:r>
          </a:p>
        </p:txBody>
      </p:sp>
      <p:sp>
        <p:nvSpPr>
          <p:cNvPr name="TextBox 6" id="6"/>
          <p:cNvSpPr txBox="true"/>
          <p:nvPr/>
        </p:nvSpPr>
        <p:spPr>
          <a:xfrm rot="0">
            <a:off x="7850237" y="4601467"/>
            <a:ext cx="9445526" cy="2353866"/>
          </a:xfrm>
          <a:prstGeom prst="rect">
            <a:avLst/>
          </a:prstGeom>
        </p:spPr>
        <p:txBody>
          <a:bodyPr anchor="t" rtlCol="false" tIns="0" lIns="0" bIns="0" rIns="0">
            <a:spAutoFit/>
          </a:bodyPr>
          <a:lstStyle/>
          <a:p>
            <a:pPr algn="l">
              <a:lnSpc>
                <a:spcPts val="3562"/>
              </a:lnSpc>
            </a:pPr>
            <a:r>
              <a:rPr lang="en-US" sz="2187">
                <a:solidFill>
                  <a:srgbClr val="535151"/>
                </a:solidFill>
                <a:latin typeface="Inter"/>
                <a:ea typeface="Inter"/>
                <a:cs typeface="Inter"/>
                <a:sym typeface="Inter"/>
              </a:rPr>
              <a:t>This project presents a novel approach to automated multimedia storytelling, combining text generation, image synthesis, and speech conversion into a unified workflow. The project has the potential to revolutionize content creation by making it more accessible, efficient, and engaging for a wide range of users.</a:t>
            </a:r>
          </a:p>
        </p:txBody>
      </p:sp>
      <p:sp>
        <p:nvSpPr>
          <p:cNvPr name="Freeform 7" id="7"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TextBox 5" id="5"/>
          <p:cNvSpPr txBox="true"/>
          <p:nvPr/>
        </p:nvSpPr>
        <p:spPr>
          <a:xfrm rot="0">
            <a:off x="825252" y="788342"/>
            <a:ext cx="6189761" cy="821234"/>
          </a:xfrm>
          <a:prstGeom prst="rect">
            <a:avLst/>
          </a:prstGeom>
        </p:spPr>
        <p:txBody>
          <a:bodyPr anchor="t" rtlCol="false" tIns="0" lIns="0" bIns="0" rIns="0">
            <a:spAutoFit/>
          </a:bodyPr>
          <a:lstStyle/>
          <a:p>
            <a:pPr algn="l">
              <a:lnSpc>
                <a:spcPts val="6062"/>
              </a:lnSpc>
            </a:pPr>
            <a:r>
              <a:rPr lang="en-US" sz="4812" b="true">
                <a:solidFill>
                  <a:srgbClr val="2C2929"/>
                </a:solidFill>
                <a:latin typeface="Arimo Bold"/>
                <a:ea typeface="Arimo Bold"/>
                <a:cs typeface="Arimo Bold"/>
                <a:sym typeface="Arimo Bold"/>
              </a:rPr>
              <a:t>Future Prospects</a:t>
            </a:r>
          </a:p>
        </p:txBody>
      </p:sp>
      <p:grpSp>
        <p:nvGrpSpPr>
          <p:cNvPr name="Group 6" id="6"/>
          <p:cNvGrpSpPr/>
          <p:nvPr/>
        </p:nvGrpSpPr>
        <p:grpSpPr>
          <a:xfrm rot="0">
            <a:off x="820490" y="2076301"/>
            <a:ext cx="2202209" cy="1386482"/>
            <a:chOff x="0" y="0"/>
            <a:chExt cx="2936278" cy="1848643"/>
          </a:xfrm>
        </p:grpSpPr>
        <p:sp>
          <p:nvSpPr>
            <p:cNvPr name="Freeform 7" id="7"/>
            <p:cNvSpPr/>
            <p:nvPr/>
          </p:nvSpPr>
          <p:spPr>
            <a:xfrm flipH="false" flipV="false" rot="0">
              <a:off x="6694" y="6350"/>
              <a:ext cx="2922916" cy="1835912"/>
            </a:xfrm>
            <a:custGeom>
              <a:avLst/>
              <a:gdLst/>
              <a:ahLst/>
              <a:cxnLst/>
              <a:rect r="r" b="b" t="t" l="l"/>
              <a:pathLst>
                <a:path h="1835912" w="2922916">
                  <a:moveTo>
                    <a:pt x="0" y="132080"/>
                  </a:moveTo>
                  <a:cubicBezTo>
                    <a:pt x="0" y="59182"/>
                    <a:pt x="62520" y="0"/>
                    <a:pt x="139499" y="0"/>
                  </a:cubicBezTo>
                  <a:lnTo>
                    <a:pt x="2783417" y="0"/>
                  </a:lnTo>
                  <a:cubicBezTo>
                    <a:pt x="2860530" y="0"/>
                    <a:pt x="2922916" y="59182"/>
                    <a:pt x="2922916" y="132080"/>
                  </a:cubicBezTo>
                  <a:lnTo>
                    <a:pt x="2922916" y="1703832"/>
                  </a:lnTo>
                  <a:cubicBezTo>
                    <a:pt x="2922916" y="1776730"/>
                    <a:pt x="2860396" y="1835912"/>
                    <a:pt x="2783417" y="1835912"/>
                  </a:cubicBezTo>
                  <a:lnTo>
                    <a:pt x="139499" y="1835912"/>
                  </a:lnTo>
                  <a:cubicBezTo>
                    <a:pt x="62520" y="1835912"/>
                    <a:pt x="0" y="1776857"/>
                    <a:pt x="0" y="1703832"/>
                  </a:cubicBezTo>
                  <a:close/>
                </a:path>
              </a:pathLst>
            </a:custGeom>
            <a:solidFill>
              <a:srgbClr val="2C2929"/>
            </a:solidFill>
          </p:spPr>
        </p:sp>
        <p:sp>
          <p:nvSpPr>
            <p:cNvPr name="Freeform 8" id="8"/>
            <p:cNvSpPr/>
            <p:nvPr/>
          </p:nvSpPr>
          <p:spPr>
            <a:xfrm flipH="false" flipV="false" rot="0">
              <a:off x="0" y="0"/>
              <a:ext cx="2936303" cy="1848612"/>
            </a:xfrm>
            <a:custGeom>
              <a:avLst/>
              <a:gdLst/>
              <a:ahLst/>
              <a:cxnLst/>
              <a:rect r="r" b="b" t="t" l="l"/>
              <a:pathLst>
                <a:path h="1848612" w="2936303">
                  <a:moveTo>
                    <a:pt x="0" y="138430"/>
                  </a:moveTo>
                  <a:cubicBezTo>
                    <a:pt x="0" y="61976"/>
                    <a:pt x="65465" y="0"/>
                    <a:pt x="146193" y="0"/>
                  </a:cubicBezTo>
                  <a:lnTo>
                    <a:pt x="2790111" y="0"/>
                  </a:lnTo>
                  <a:lnTo>
                    <a:pt x="2790111" y="6350"/>
                  </a:lnTo>
                  <a:lnTo>
                    <a:pt x="2790111" y="0"/>
                  </a:lnTo>
                  <a:cubicBezTo>
                    <a:pt x="2870839" y="0"/>
                    <a:pt x="2936303" y="61976"/>
                    <a:pt x="2936303" y="138430"/>
                  </a:cubicBezTo>
                  <a:lnTo>
                    <a:pt x="2929610" y="138430"/>
                  </a:lnTo>
                  <a:lnTo>
                    <a:pt x="2936303" y="138430"/>
                  </a:lnTo>
                  <a:lnTo>
                    <a:pt x="2936303" y="1710182"/>
                  </a:lnTo>
                  <a:lnTo>
                    <a:pt x="2929610" y="1710182"/>
                  </a:lnTo>
                  <a:lnTo>
                    <a:pt x="2936303" y="1710182"/>
                  </a:lnTo>
                  <a:cubicBezTo>
                    <a:pt x="2936303" y="1786636"/>
                    <a:pt x="2870839" y="1848612"/>
                    <a:pt x="2790111" y="1848612"/>
                  </a:cubicBezTo>
                  <a:lnTo>
                    <a:pt x="2790111" y="1842262"/>
                  </a:lnTo>
                  <a:lnTo>
                    <a:pt x="2790111" y="1848612"/>
                  </a:lnTo>
                  <a:lnTo>
                    <a:pt x="146193" y="1848612"/>
                  </a:lnTo>
                  <a:lnTo>
                    <a:pt x="146193" y="1842262"/>
                  </a:lnTo>
                  <a:lnTo>
                    <a:pt x="146193" y="1848612"/>
                  </a:lnTo>
                  <a:cubicBezTo>
                    <a:pt x="65465" y="1848612"/>
                    <a:pt x="0" y="1786636"/>
                    <a:pt x="0" y="1710182"/>
                  </a:cubicBezTo>
                  <a:lnTo>
                    <a:pt x="0" y="138430"/>
                  </a:lnTo>
                  <a:lnTo>
                    <a:pt x="6694" y="138430"/>
                  </a:lnTo>
                  <a:lnTo>
                    <a:pt x="0" y="138430"/>
                  </a:lnTo>
                  <a:moveTo>
                    <a:pt x="13388" y="138430"/>
                  </a:moveTo>
                  <a:lnTo>
                    <a:pt x="13388" y="1710182"/>
                  </a:lnTo>
                  <a:lnTo>
                    <a:pt x="6694" y="1710182"/>
                  </a:lnTo>
                  <a:lnTo>
                    <a:pt x="13388" y="1710182"/>
                  </a:lnTo>
                  <a:cubicBezTo>
                    <a:pt x="13388" y="1779651"/>
                    <a:pt x="72829" y="1835912"/>
                    <a:pt x="146193" y="1835912"/>
                  </a:cubicBezTo>
                  <a:lnTo>
                    <a:pt x="2790111" y="1835912"/>
                  </a:lnTo>
                  <a:cubicBezTo>
                    <a:pt x="2863475" y="1835912"/>
                    <a:pt x="2922916" y="1779651"/>
                    <a:pt x="2922916" y="1710182"/>
                  </a:cubicBezTo>
                  <a:lnTo>
                    <a:pt x="2922916" y="138430"/>
                  </a:lnTo>
                  <a:cubicBezTo>
                    <a:pt x="2922916" y="68961"/>
                    <a:pt x="2863475" y="12700"/>
                    <a:pt x="2790111" y="12700"/>
                  </a:cubicBezTo>
                  <a:lnTo>
                    <a:pt x="146193" y="12700"/>
                  </a:lnTo>
                  <a:lnTo>
                    <a:pt x="146193" y="6350"/>
                  </a:lnTo>
                  <a:lnTo>
                    <a:pt x="146193" y="12700"/>
                  </a:lnTo>
                  <a:cubicBezTo>
                    <a:pt x="72829" y="12700"/>
                    <a:pt x="13388" y="68961"/>
                    <a:pt x="13388" y="138430"/>
                  </a:cubicBezTo>
                  <a:close/>
                </a:path>
              </a:pathLst>
            </a:custGeom>
            <a:solidFill>
              <a:srgbClr val="CF5C95"/>
            </a:solidFill>
          </p:spPr>
        </p:sp>
      </p:grpSp>
      <p:sp>
        <p:nvSpPr>
          <p:cNvPr name="TextBox 9" id="9"/>
          <p:cNvSpPr txBox="true"/>
          <p:nvPr/>
        </p:nvSpPr>
        <p:spPr>
          <a:xfrm rot="0">
            <a:off x="1638242" y="2543374"/>
            <a:ext cx="126206" cy="576411"/>
          </a:xfrm>
          <a:prstGeom prst="rect">
            <a:avLst/>
          </a:prstGeom>
        </p:spPr>
        <p:txBody>
          <a:bodyPr anchor="t" rtlCol="false" tIns="0" lIns="0" bIns="0" rIns="0">
            <a:spAutoFit/>
          </a:bodyPr>
          <a:lstStyle/>
          <a:p>
            <a:pPr algn="ctr">
              <a:lnSpc>
                <a:spcPts val="3687"/>
              </a:lnSpc>
            </a:pPr>
            <a:r>
              <a:rPr lang="en-US" sz="2312" b="true">
                <a:solidFill>
                  <a:srgbClr val="C8C4C3"/>
                </a:solidFill>
                <a:latin typeface="Arimo Bold"/>
                <a:ea typeface="Arimo Bold"/>
                <a:cs typeface="Arimo Bold"/>
                <a:sym typeface="Arimo Bold"/>
              </a:rPr>
              <a:t>1</a:t>
            </a:r>
          </a:p>
        </p:txBody>
      </p:sp>
      <p:sp>
        <p:nvSpPr>
          <p:cNvPr name="TextBox 10" id="10"/>
          <p:cNvSpPr txBox="true"/>
          <p:nvPr/>
        </p:nvSpPr>
        <p:spPr>
          <a:xfrm rot="0">
            <a:off x="3140571" y="2288232"/>
            <a:ext cx="3094881" cy="415529"/>
          </a:xfrm>
          <a:prstGeom prst="rect">
            <a:avLst/>
          </a:prstGeom>
        </p:spPr>
        <p:txBody>
          <a:bodyPr anchor="t" rtlCol="false" tIns="0" lIns="0" bIns="0" rIns="0">
            <a:spAutoFit/>
          </a:bodyPr>
          <a:lstStyle/>
          <a:p>
            <a:pPr algn="l">
              <a:lnSpc>
                <a:spcPts val="3000"/>
              </a:lnSpc>
            </a:pPr>
            <a:r>
              <a:rPr lang="en-US" sz="2375" b="true">
                <a:solidFill>
                  <a:srgbClr val="C8C4C3"/>
                </a:solidFill>
                <a:latin typeface="Arimo Bold"/>
                <a:ea typeface="Arimo Bold"/>
                <a:cs typeface="Arimo Bold"/>
                <a:sym typeface="Arimo Bold"/>
              </a:rPr>
              <a:t>Narrative Generation</a:t>
            </a:r>
          </a:p>
        </p:txBody>
      </p:sp>
      <p:sp>
        <p:nvSpPr>
          <p:cNvPr name="TextBox 11" id="11"/>
          <p:cNvSpPr txBox="true"/>
          <p:nvPr/>
        </p:nvSpPr>
        <p:spPr>
          <a:xfrm rot="0">
            <a:off x="3140571" y="2768948"/>
            <a:ext cx="13736687" cy="350837"/>
          </a:xfrm>
          <a:prstGeom prst="rect">
            <a:avLst/>
          </a:prstGeom>
        </p:spPr>
        <p:txBody>
          <a:bodyPr anchor="t" rtlCol="false" tIns="0" lIns="0" bIns="0" rIns="0">
            <a:spAutoFit/>
          </a:bodyPr>
          <a:lstStyle/>
          <a:p>
            <a:pPr algn="l">
              <a:lnSpc>
                <a:spcPts val="2937"/>
              </a:lnSpc>
            </a:pPr>
            <a:r>
              <a:rPr lang="en-US" sz="1812">
                <a:solidFill>
                  <a:srgbClr val="2C2929"/>
                </a:solidFill>
                <a:latin typeface="Inter"/>
                <a:ea typeface="Inter"/>
                <a:cs typeface="Inter"/>
                <a:sym typeface="Inter"/>
              </a:rPr>
              <a:t>Future work can work with models like Gemini, and premium paid options to enhance narrative quality and complexity.</a:t>
            </a:r>
          </a:p>
        </p:txBody>
      </p:sp>
      <p:grpSp>
        <p:nvGrpSpPr>
          <p:cNvPr name="Group 12" id="12"/>
          <p:cNvGrpSpPr/>
          <p:nvPr/>
        </p:nvGrpSpPr>
        <p:grpSpPr>
          <a:xfrm rot="0">
            <a:off x="3022699" y="3446115"/>
            <a:ext cx="14322177" cy="14288"/>
            <a:chOff x="0" y="0"/>
            <a:chExt cx="19096237" cy="19050"/>
          </a:xfrm>
        </p:grpSpPr>
        <p:sp>
          <p:nvSpPr>
            <p:cNvPr name="Freeform 13" id="13"/>
            <p:cNvSpPr/>
            <p:nvPr/>
          </p:nvSpPr>
          <p:spPr>
            <a:xfrm flipH="false" flipV="false" rot="0">
              <a:off x="0" y="0"/>
              <a:ext cx="19096228" cy="19050"/>
            </a:xfrm>
            <a:custGeom>
              <a:avLst/>
              <a:gdLst/>
              <a:ahLst/>
              <a:cxnLst/>
              <a:rect r="r" b="b" t="t" l="l"/>
              <a:pathLst>
                <a:path h="19050" w="19096228">
                  <a:moveTo>
                    <a:pt x="0" y="9525"/>
                  </a:moveTo>
                  <a:cubicBezTo>
                    <a:pt x="0" y="4318"/>
                    <a:pt x="4318" y="0"/>
                    <a:pt x="9525" y="0"/>
                  </a:cubicBezTo>
                  <a:lnTo>
                    <a:pt x="19086703" y="0"/>
                  </a:lnTo>
                  <a:cubicBezTo>
                    <a:pt x="19091911" y="0"/>
                    <a:pt x="19096228" y="4318"/>
                    <a:pt x="19096228" y="9525"/>
                  </a:cubicBezTo>
                  <a:cubicBezTo>
                    <a:pt x="19096228" y="14732"/>
                    <a:pt x="19091911" y="19050"/>
                    <a:pt x="19086703" y="19050"/>
                  </a:cubicBezTo>
                  <a:lnTo>
                    <a:pt x="9525" y="19050"/>
                  </a:lnTo>
                  <a:cubicBezTo>
                    <a:pt x="4318" y="19050"/>
                    <a:pt x="0" y="14732"/>
                    <a:pt x="0" y="9525"/>
                  </a:cubicBezTo>
                  <a:close/>
                </a:path>
              </a:pathLst>
            </a:custGeom>
            <a:solidFill>
              <a:srgbClr val="CF5C95"/>
            </a:solidFill>
          </p:spPr>
        </p:sp>
      </p:grpSp>
      <p:grpSp>
        <p:nvGrpSpPr>
          <p:cNvPr name="Group 14" id="14"/>
          <p:cNvGrpSpPr/>
          <p:nvPr/>
        </p:nvGrpSpPr>
        <p:grpSpPr>
          <a:xfrm rot="0">
            <a:off x="820490" y="3571131"/>
            <a:ext cx="2202209" cy="1763614"/>
            <a:chOff x="0" y="0"/>
            <a:chExt cx="2936278" cy="2351485"/>
          </a:xfrm>
        </p:grpSpPr>
        <p:sp>
          <p:nvSpPr>
            <p:cNvPr name="Freeform 15" id="15"/>
            <p:cNvSpPr/>
            <p:nvPr/>
          </p:nvSpPr>
          <p:spPr>
            <a:xfrm flipH="false" flipV="false" rot="0">
              <a:off x="3354" y="6350"/>
              <a:ext cx="2929556" cy="2338832"/>
            </a:xfrm>
            <a:custGeom>
              <a:avLst/>
              <a:gdLst/>
              <a:ahLst/>
              <a:cxnLst/>
              <a:rect r="r" b="b" t="t" l="l"/>
              <a:pathLst>
                <a:path h="2338832" w="2929556">
                  <a:moveTo>
                    <a:pt x="0" y="132080"/>
                  </a:moveTo>
                  <a:cubicBezTo>
                    <a:pt x="0" y="59182"/>
                    <a:pt x="31331" y="0"/>
                    <a:pt x="69974" y="0"/>
                  </a:cubicBezTo>
                  <a:lnTo>
                    <a:pt x="2859584" y="0"/>
                  </a:lnTo>
                  <a:cubicBezTo>
                    <a:pt x="2898227" y="0"/>
                    <a:pt x="2929557" y="59182"/>
                    <a:pt x="2929557" y="132080"/>
                  </a:cubicBezTo>
                  <a:lnTo>
                    <a:pt x="2929557" y="2206752"/>
                  </a:lnTo>
                  <a:cubicBezTo>
                    <a:pt x="2929557" y="2279650"/>
                    <a:pt x="2898227" y="2338832"/>
                    <a:pt x="2859584" y="2338832"/>
                  </a:cubicBezTo>
                  <a:lnTo>
                    <a:pt x="69974" y="2338832"/>
                  </a:lnTo>
                  <a:cubicBezTo>
                    <a:pt x="31331" y="2338832"/>
                    <a:pt x="0" y="2279650"/>
                    <a:pt x="0" y="2206752"/>
                  </a:cubicBezTo>
                  <a:close/>
                </a:path>
              </a:pathLst>
            </a:custGeom>
            <a:solidFill>
              <a:srgbClr val="2C2929"/>
            </a:solidFill>
          </p:spPr>
        </p:sp>
        <p:sp>
          <p:nvSpPr>
            <p:cNvPr name="Freeform 16" id="16"/>
            <p:cNvSpPr/>
            <p:nvPr/>
          </p:nvSpPr>
          <p:spPr>
            <a:xfrm flipH="false" flipV="false" rot="0">
              <a:off x="0" y="0"/>
              <a:ext cx="2936265" cy="2351532"/>
            </a:xfrm>
            <a:custGeom>
              <a:avLst/>
              <a:gdLst/>
              <a:ahLst/>
              <a:cxnLst/>
              <a:rect r="r" b="b" t="t" l="l"/>
              <a:pathLst>
                <a:path h="2351532" w="2936265">
                  <a:moveTo>
                    <a:pt x="0" y="138430"/>
                  </a:moveTo>
                  <a:cubicBezTo>
                    <a:pt x="0" y="61976"/>
                    <a:pt x="32873" y="0"/>
                    <a:pt x="73328" y="0"/>
                  </a:cubicBezTo>
                  <a:lnTo>
                    <a:pt x="2862938" y="0"/>
                  </a:lnTo>
                  <a:lnTo>
                    <a:pt x="2862938" y="6350"/>
                  </a:lnTo>
                  <a:lnTo>
                    <a:pt x="2862938" y="0"/>
                  </a:lnTo>
                  <a:cubicBezTo>
                    <a:pt x="2903459" y="0"/>
                    <a:pt x="2936265" y="61976"/>
                    <a:pt x="2936265" y="138430"/>
                  </a:cubicBezTo>
                  <a:lnTo>
                    <a:pt x="2932911" y="138430"/>
                  </a:lnTo>
                  <a:lnTo>
                    <a:pt x="2936265" y="138430"/>
                  </a:lnTo>
                  <a:lnTo>
                    <a:pt x="2936265" y="2213102"/>
                  </a:lnTo>
                  <a:lnTo>
                    <a:pt x="2932911" y="2213102"/>
                  </a:lnTo>
                  <a:lnTo>
                    <a:pt x="2936265" y="2213102"/>
                  </a:lnTo>
                  <a:cubicBezTo>
                    <a:pt x="2936265" y="2289556"/>
                    <a:pt x="2903392" y="2351532"/>
                    <a:pt x="2862938" y="2351532"/>
                  </a:cubicBezTo>
                  <a:lnTo>
                    <a:pt x="2862938" y="2345182"/>
                  </a:lnTo>
                  <a:lnTo>
                    <a:pt x="2862938" y="2351532"/>
                  </a:lnTo>
                  <a:lnTo>
                    <a:pt x="73328" y="2351532"/>
                  </a:lnTo>
                  <a:lnTo>
                    <a:pt x="73328" y="2345182"/>
                  </a:lnTo>
                  <a:lnTo>
                    <a:pt x="73328" y="2351532"/>
                  </a:lnTo>
                  <a:cubicBezTo>
                    <a:pt x="32873" y="2351532"/>
                    <a:pt x="0" y="2289556"/>
                    <a:pt x="0" y="2213102"/>
                  </a:cubicBezTo>
                  <a:lnTo>
                    <a:pt x="0" y="138430"/>
                  </a:lnTo>
                  <a:lnTo>
                    <a:pt x="3354" y="138430"/>
                  </a:lnTo>
                  <a:lnTo>
                    <a:pt x="0" y="138430"/>
                  </a:lnTo>
                  <a:moveTo>
                    <a:pt x="6709" y="138430"/>
                  </a:moveTo>
                  <a:lnTo>
                    <a:pt x="6709" y="2213102"/>
                  </a:lnTo>
                  <a:lnTo>
                    <a:pt x="3354" y="2213102"/>
                  </a:lnTo>
                  <a:lnTo>
                    <a:pt x="6709" y="2213102"/>
                  </a:lnTo>
                  <a:cubicBezTo>
                    <a:pt x="6709" y="2282444"/>
                    <a:pt x="36496" y="2338832"/>
                    <a:pt x="73328" y="2338832"/>
                  </a:cubicBezTo>
                  <a:lnTo>
                    <a:pt x="2862938" y="2338832"/>
                  </a:lnTo>
                  <a:cubicBezTo>
                    <a:pt x="2899769" y="2338832"/>
                    <a:pt x="2929556" y="2282571"/>
                    <a:pt x="2929556" y="2213102"/>
                  </a:cubicBezTo>
                  <a:lnTo>
                    <a:pt x="2929556" y="138430"/>
                  </a:lnTo>
                  <a:cubicBezTo>
                    <a:pt x="2929556" y="69088"/>
                    <a:pt x="2899769" y="12700"/>
                    <a:pt x="2862938" y="12700"/>
                  </a:cubicBezTo>
                  <a:lnTo>
                    <a:pt x="73328" y="12700"/>
                  </a:lnTo>
                  <a:lnTo>
                    <a:pt x="73328" y="6350"/>
                  </a:lnTo>
                  <a:lnTo>
                    <a:pt x="73328" y="12700"/>
                  </a:lnTo>
                  <a:cubicBezTo>
                    <a:pt x="36496" y="12700"/>
                    <a:pt x="6709" y="68961"/>
                    <a:pt x="6709" y="138430"/>
                  </a:cubicBezTo>
                  <a:close/>
                </a:path>
              </a:pathLst>
            </a:custGeom>
            <a:solidFill>
              <a:srgbClr val="CF5C95"/>
            </a:solidFill>
          </p:spPr>
        </p:sp>
      </p:grpSp>
      <p:sp>
        <p:nvSpPr>
          <p:cNvPr name="TextBox 17" id="17"/>
          <p:cNvSpPr txBox="true"/>
          <p:nvPr/>
        </p:nvSpPr>
        <p:spPr>
          <a:xfrm rot="0">
            <a:off x="1617779" y="4112270"/>
            <a:ext cx="167134" cy="576411"/>
          </a:xfrm>
          <a:prstGeom prst="rect">
            <a:avLst/>
          </a:prstGeom>
        </p:spPr>
        <p:txBody>
          <a:bodyPr anchor="t" rtlCol="false" tIns="0" lIns="0" bIns="0" rIns="0">
            <a:spAutoFit/>
          </a:bodyPr>
          <a:lstStyle/>
          <a:p>
            <a:pPr algn="ctr">
              <a:lnSpc>
                <a:spcPts val="3687"/>
              </a:lnSpc>
            </a:pPr>
            <a:r>
              <a:rPr lang="en-US" sz="2312" b="true">
                <a:solidFill>
                  <a:srgbClr val="C8C4C3"/>
                </a:solidFill>
                <a:latin typeface="Arimo Bold"/>
                <a:ea typeface="Arimo Bold"/>
                <a:cs typeface="Arimo Bold"/>
                <a:sym typeface="Arimo Bold"/>
              </a:rPr>
              <a:t>2</a:t>
            </a:r>
          </a:p>
        </p:txBody>
      </p:sp>
      <p:sp>
        <p:nvSpPr>
          <p:cNvPr name="TextBox 18" id="18"/>
          <p:cNvSpPr txBox="true"/>
          <p:nvPr/>
        </p:nvSpPr>
        <p:spPr>
          <a:xfrm rot="0">
            <a:off x="3376315" y="3619797"/>
            <a:ext cx="3094881" cy="415529"/>
          </a:xfrm>
          <a:prstGeom prst="rect">
            <a:avLst/>
          </a:prstGeom>
        </p:spPr>
        <p:txBody>
          <a:bodyPr anchor="t" rtlCol="false" tIns="0" lIns="0" bIns="0" rIns="0">
            <a:spAutoFit/>
          </a:bodyPr>
          <a:lstStyle/>
          <a:p>
            <a:pPr algn="l">
              <a:lnSpc>
                <a:spcPts val="3000"/>
              </a:lnSpc>
            </a:pPr>
            <a:r>
              <a:rPr lang="en-US" sz="2375" b="true">
                <a:solidFill>
                  <a:srgbClr val="C8C4C3"/>
                </a:solidFill>
                <a:latin typeface="Arimo Bold"/>
                <a:ea typeface="Arimo Bold"/>
                <a:cs typeface="Arimo Bold"/>
                <a:sym typeface="Arimo Bold"/>
              </a:rPr>
              <a:t>Image Generation</a:t>
            </a:r>
          </a:p>
        </p:txBody>
      </p:sp>
      <p:sp>
        <p:nvSpPr>
          <p:cNvPr name="TextBox 19" id="19"/>
          <p:cNvSpPr txBox="true"/>
          <p:nvPr/>
        </p:nvSpPr>
        <p:spPr>
          <a:xfrm rot="0">
            <a:off x="3376315" y="4235351"/>
            <a:ext cx="12006709" cy="830461"/>
          </a:xfrm>
          <a:prstGeom prst="rect">
            <a:avLst/>
          </a:prstGeom>
        </p:spPr>
        <p:txBody>
          <a:bodyPr anchor="t" rtlCol="false" tIns="0" lIns="0" bIns="0" rIns="0">
            <a:spAutoFit/>
          </a:bodyPr>
          <a:lstStyle/>
          <a:p>
            <a:pPr algn="l">
              <a:lnSpc>
                <a:spcPts val="2937"/>
              </a:lnSpc>
            </a:pPr>
            <a:r>
              <a:rPr lang="en-US" sz="1812">
                <a:solidFill>
                  <a:srgbClr val="2C2929"/>
                </a:solidFill>
                <a:latin typeface="Inter"/>
                <a:ea typeface="Inter"/>
                <a:cs typeface="Inter"/>
                <a:sym typeface="Inter"/>
              </a:rPr>
              <a:t>Utilizing models with a higher token limit can improve the precision and detail in image generation, enabling more accurate representations.</a:t>
            </a:r>
          </a:p>
        </p:txBody>
      </p:sp>
      <p:grpSp>
        <p:nvGrpSpPr>
          <p:cNvPr name="Group 20" id="20"/>
          <p:cNvGrpSpPr/>
          <p:nvPr/>
        </p:nvGrpSpPr>
        <p:grpSpPr>
          <a:xfrm rot="0">
            <a:off x="3140571" y="5345460"/>
            <a:ext cx="12242452" cy="14288"/>
            <a:chOff x="0" y="0"/>
            <a:chExt cx="16323270" cy="19050"/>
          </a:xfrm>
        </p:grpSpPr>
        <p:sp>
          <p:nvSpPr>
            <p:cNvPr name="Freeform 21" id="21"/>
            <p:cNvSpPr/>
            <p:nvPr/>
          </p:nvSpPr>
          <p:spPr>
            <a:xfrm flipH="false" flipV="false" rot="0">
              <a:off x="0" y="0"/>
              <a:ext cx="16323311" cy="19050"/>
            </a:xfrm>
            <a:custGeom>
              <a:avLst/>
              <a:gdLst/>
              <a:ahLst/>
              <a:cxnLst/>
              <a:rect r="r" b="b" t="t" l="l"/>
              <a:pathLst>
                <a:path h="19050" w="16323311">
                  <a:moveTo>
                    <a:pt x="0" y="9525"/>
                  </a:moveTo>
                  <a:cubicBezTo>
                    <a:pt x="0" y="4318"/>
                    <a:pt x="4318" y="0"/>
                    <a:pt x="9525" y="0"/>
                  </a:cubicBezTo>
                  <a:lnTo>
                    <a:pt x="16313786" y="0"/>
                  </a:lnTo>
                  <a:cubicBezTo>
                    <a:pt x="16318993" y="0"/>
                    <a:pt x="16323311" y="4318"/>
                    <a:pt x="16323311" y="9525"/>
                  </a:cubicBezTo>
                  <a:cubicBezTo>
                    <a:pt x="16323311" y="14732"/>
                    <a:pt x="16318993" y="19050"/>
                    <a:pt x="16313786" y="19050"/>
                  </a:cubicBezTo>
                  <a:lnTo>
                    <a:pt x="9525" y="19050"/>
                  </a:lnTo>
                  <a:cubicBezTo>
                    <a:pt x="4318" y="19050"/>
                    <a:pt x="0" y="14732"/>
                    <a:pt x="0" y="9525"/>
                  </a:cubicBezTo>
                  <a:close/>
                </a:path>
              </a:pathLst>
            </a:custGeom>
            <a:solidFill>
              <a:srgbClr val="CF5C95"/>
            </a:solidFill>
          </p:spPr>
        </p:sp>
      </p:grpSp>
      <p:grpSp>
        <p:nvGrpSpPr>
          <p:cNvPr name="Group 22" id="22"/>
          <p:cNvGrpSpPr/>
          <p:nvPr/>
        </p:nvGrpSpPr>
        <p:grpSpPr>
          <a:xfrm rot="0">
            <a:off x="820490" y="5443091"/>
            <a:ext cx="2202209" cy="1763614"/>
            <a:chOff x="0" y="0"/>
            <a:chExt cx="2936278" cy="2351485"/>
          </a:xfrm>
        </p:grpSpPr>
        <p:sp>
          <p:nvSpPr>
            <p:cNvPr name="Freeform 23" id="23"/>
            <p:cNvSpPr/>
            <p:nvPr/>
          </p:nvSpPr>
          <p:spPr>
            <a:xfrm flipH="false" flipV="false" rot="0">
              <a:off x="2238" y="6350"/>
              <a:ext cx="2931822" cy="2338832"/>
            </a:xfrm>
            <a:custGeom>
              <a:avLst/>
              <a:gdLst/>
              <a:ahLst/>
              <a:cxnLst/>
              <a:rect r="r" b="b" t="t" l="l"/>
              <a:pathLst>
                <a:path h="2338832" w="2931822">
                  <a:moveTo>
                    <a:pt x="0" y="132080"/>
                  </a:moveTo>
                  <a:cubicBezTo>
                    <a:pt x="0" y="59182"/>
                    <a:pt x="20903" y="0"/>
                    <a:pt x="46729" y="0"/>
                  </a:cubicBezTo>
                  <a:lnTo>
                    <a:pt x="2885093" y="0"/>
                  </a:lnTo>
                  <a:cubicBezTo>
                    <a:pt x="2910875" y="0"/>
                    <a:pt x="2931822" y="59182"/>
                    <a:pt x="2931822" y="132080"/>
                  </a:cubicBezTo>
                  <a:lnTo>
                    <a:pt x="2931822" y="2206752"/>
                  </a:lnTo>
                  <a:cubicBezTo>
                    <a:pt x="2931822" y="2279650"/>
                    <a:pt x="2910920" y="2338832"/>
                    <a:pt x="2885093" y="2338832"/>
                  </a:cubicBezTo>
                  <a:lnTo>
                    <a:pt x="46729" y="2338832"/>
                  </a:lnTo>
                  <a:cubicBezTo>
                    <a:pt x="20903" y="2338832"/>
                    <a:pt x="0" y="2279650"/>
                    <a:pt x="0" y="2206752"/>
                  </a:cubicBezTo>
                  <a:close/>
                </a:path>
              </a:pathLst>
            </a:custGeom>
            <a:solidFill>
              <a:srgbClr val="2C2929"/>
            </a:solidFill>
          </p:spPr>
        </p:sp>
        <p:sp>
          <p:nvSpPr>
            <p:cNvPr name="Freeform 24" id="24"/>
            <p:cNvSpPr/>
            <p:nvPr/>
          </p:nvSpPr>
          <p:spPr>
            <a:xfrm flipH="false" flipV="false" rot="0">
              <a:off x="0" y="0"/>
              <a:ext cx="2936334" cy="2351532"/>
            </a:xfrm>
            <a:custGeom>
              <a:avLst/>
              <a:gdLst/>
              <a:ahLst/>
              <a:cxnLst/>
              <a:rect r="r" b="b" t="t" l="l"/>
              <a:pathLst>
                <a:path h="2351532" w="2936334">
                  <a:moveTo>
                    <a:pt x="0" y="138430"/>
                  </a:moveTo>
                  <a:cubicBezTo>
                    <a:pt x="0" y="61976"/>
                    <a:pt x="21932" y="0"/>
                    <a:pt x="48967" y="0"/>
                  </a:cubicBezTo>
                  <a:lnTo>
                    <a:pt x="2887331" y="0"/>
                  </a:lnTo>
                  <a:lnTo>
                    <a:pt x="2887331" y="6350"/>
                  </a:lnTo>
                  <a:lnTo>
                    <a:pt x="2887331" y="0"/>
                  </a:lnTo>
                  <a:cubicBezTo>
                    <a:pt x="2914366" y="0"/>
                    <a:pt x="2936334" y="61976"/>
                    <a:pt x="2936334" y="138430"/>
                  </a:cubicBezTo>
                  <a:lnTo>
                    <a:pt x="2934060" y="138430"/>
                  </a:lnTo>
                  <a:lnTo>
                    <a:pt x="2936334" y="138430"/>
                  </a:lnTo>
                  <a:lnTo>
                    <a:pt x="2936334" y="2213102"/>
                  </a:lnTo>
                  <a:lnTo>
                    <a:pt x="2934060" y="2213102"/>
                  </a:lnTo>
                  <a:lnTo>
                    <a:pt x="2936334" y="2213102"/>
                  </a:lnTo>
                  <a:cubicBezTo>
                    <a:pt x="2936334" y="2289556"/>
                    <a:pt x="2914366" y="2351532"/>
                    <a:pt x="2887331" y="2351532"/>
                  </a:cubicBezTo>
                  <a:lnTo>
                    <a:pt x="2887331" y="2345182"/>
                  </a:lnTo>
                  <a:lnTo>
                    <a:pt x="2887331" y="2351532"/>
                  </a:lnTo>
                  <a:lnTo>
                    <a:pt x="48967" y="2351532"/>
                  </a:lnTo>
                  <a:lnTo>
                    <a:pt x="48967" y="2345182"/>
                  </a:lnTo>
                  <a:lnTo>
                    <a:pt x="48967" y="2351532"/>
                  </a:lnTo>
                  <a:cubicBezTo>
                    <a:pt x="21932" y="2351532"/>
                    <a:pt x="0" y="2289556"/>
                    <a:pt x="0" y="2213102"/>
                  </a:cubicBezTo>
                  <a:lnTo>
                    <a:pt x="0" y="138430"/>
                  </a:lnTo>
                  <a:lnTo>
                    <a:pt x="2238" y="138430"/>
                  </a:lnTo>
                  <a:lnTo>
                    <a:pt x="0" y="138430"/>
                  </a:lnTo>
                  <a:moveTo>
                    <a:pt x="4476" y="138430"/>
                  </a:moveTo>
                  <a:lnTo>
                    <a:pt x="4476" y="2213102"/>
                  </a:lnTo>
                  <a:lnTo>
                    <a:pt x="2238" y="2213102"/>
                  </a:lnTo>
                  <a:lnTo>
                    <a:pt x="4476" y="2213102"/>
                  </a:lnTo>
                  <a:cubicBezTo>
                    <a:pt x="4476" y="2282444"/>
                    <a:pt x="24394" y="2338832"/>
                    <a:pt x="48967" y="2338832"/>
                  </a:cubicBezTo>
                  <a:lnTo>
                    <a:pt x="2887331" y="2338832"/>
                  </a:lnTo>
                  <a:cubicBezTo>
                    <a:pt x="2911904" y="2338832"/>
                    <a:pt x="2931822" y="2282571"/>
                    <a:pt x="2931822" y="2213102"/>
                  </a:cubicBezTo>
                  <a:lnTo>
                    <a:pt x="2931822" y="138430"/>
                  </a:lnTo>
                  <a:cubicBezTo>
                    <a:pt x="2931822" y="69088"/>
                    <a:pt x="2911904" y="12700"/>
                    <a:pt x="2887331" y="12700"/>
                  </a:cubicBezTo>
                  <a:lnTo>
                    <a:pt x="48967" y="12700"/>
                  </a:lnTo>
                  <a:lnTo>
                    <a:pt x="48967" y="6350"/>
                  </a:lnTo>
                  <a:lnTo>
                    <a:pt x="48967" y="12700"/>
                  </a:lnTo>
                  <a:cubicBezTo>
                    <a:pt x="24394" y="12700"/>
                    <a:pt x="4476" y="68961"/>
                    <a:pt x="4476" y="138430"/>
                  </a:cubicBezTo>
                  <a:close/>
                </a:path>
              </a:pathLst>
            </a:custGeom>
            <a:solidFill>
              <a:srgbClr val="CF5C95"/>
            </a:solidFill>
          </p:spPr>
        </p:sp>
      </p:grpSp>
      <p:sp>
        <p:nvSpPr>
          <p:cNvPr name="TextBox 25" id="25"/>
          <p:cNvSpPr txBox="true"/>
          <p:nvPr/>
        </p:nvSpPr>
        <p:spPr>
          <a:xfrm rot="0">
            <a:off x="1681030" y="6091610"/>
            <a:ext cx="166836" cy="576411"/>
          </a:xfrm>
          <a:prstGeom prst="rect">
            <a:avLst/>
          </a:prstGeom>
        </p:spPr>
        <p:txBody>
          <a:bodyPr anchor="t" rtlCol="false" tIns="0" lIns="0" bIns="0" rIns="0">
            <a:spAutoFit/>
          </a:bodyPr>
          <a:lstStyle/>
          <a:p>
            <a:pPr algn="ctr">
              <a:lnSpc>
                <a:spcPts val="3687"/>
              </a:lnSpc>
            </a:pPr>
            <a:r>
              <a:rPr lang="en-US" sz="2312" b="true">
                <a:solidFill>
                  <a:srgbClr val="C8C4C3"/>
                </a:solidFill>
                <a:latin typeface="Arimo Bold"/>
                <a:ea typeface="Arimo Bold"/>
                <a:cs typeface="Arimo Bold"/>
                <a:sym typeface="Arimo Bold"/>
              </a:rPr>
              <a:t>3</a:t>
            </a:r>
          </a:p>
        </p:txBody>
      </p:sp>
      <p:sp>
        <p:nvSpPr>
          <p:cNvPr name="TextBox 26" id="26"/>
          <p:cNvSpPr txBox="true"/>
          <p:nvPr/>
        </p:nvSpPr>
        <p:spPr>
          <a:xfrm rot="0">
            <a:off x="3376315" y="5474048"/>
            <a:ext cx="4415243" cy="390525"/>
          </a:xfrm>
          <a:prstGeom prst="rect">
            <a:avLst/>
          </a:prstGeom>
        </p:spPr>
        <p:txBody>
          <a:bodyPr anchor="t" rtlCol="false" tIns="0" lIns="0" bIns="0" rIns="0">
            <a:spAutoFit/>
          </a:bodyPr>
          <a:lstStyle/>
          <a:p>
            <a:pPr algn="l">
              <a:lnSpc>
                <a:spcPts val="3000"/>
              </a:lnSpc>
            </a:pPr>
            <a:r>
              <a:rPr lang="en-US" sz="2375" b="true">
                <a:solidFill>
                  <a:srgbClr val="C8C4C3"/>
                </a:solidFill>
                <a:latin typeface="Arimo Bold"/>
                <a:ea typeface="Arimo Bold"/>
                <a:cs typeface="Arimo Bold"/>
                <a:sym typeface="Arimo Bold"/>
              </a:rPr>
              <a:t>Text-to-Speech Generation</a:t>
            </a:r>
          </a:p>
        </p:txBody>
      </p:sp>
      <p:sp>
        <p:nvSpPr>
          <p:cNvPr name="TextBox 27" id="27"/>
          <p:cNvSpPr txBox="true"/>
          <p:nvPr/>
        </p:nvSpPr>
        <p:spPr>
          <a:xfrm rot="0">
            <a:off x="3376315" y="5978873"/>
            <a:ext cx="9926985" cy="830461"/>
          </a:xfrm>
          <a:prstGeom prst="rect">
            <a:avLst/>
          </a:prstGeom>
        </p:spPr>
        <p:txBody>
          <a:bodyPr anchor="t" rtlCol="false" tIns="0" lIns="0" bIns="0" rIns="0">
            <a:spAutoFit/>
          </a:bodyPr>
          <a:lstStyle/>
          <a:p>
            <a:pPr algn="l">
              <a:lnSpc>
                <a:spcPts val="2937"/>
              </a:lnSpc>
            </a:pPr>
            <a:r>
              <a:rPr lang="en-US" sz="1812">
                <a:solidFill>
                  <a:srgbClr val="2C2929"/>
                </a:solidFill>
                <a:latin typeface="Inter"/>
                <a:ea typeface="Inter"/>
                <a:cs typeface="Inter"/>
                <a:sym typeface="Inter"/>
              </a:rPr>
              <a:t>Future work can focus on enhancing voice output by incorporating models with better voice modulation capabilities, reducing the mechanical tone.</a:t>
            </a:r>
          </a:p>
        </p:txBody>
      </p:sp>
      <p:grpSp>
        <p:nvGrpSpPr>
          <p:cNvPr name="Group 28" id="28"/>
          <p:cNvGrpSpPr/>
          <p:nvPr/>
        </p:nvGrpSpPr>
        <p:grpSpPr>
          <a:xfrm rot="0">
            <a:off x="820490" y="7315051"/>
            <a:ext cx="2202209" cy="2140744"/>
            <a:chOff x="0" y="0"/>
            <a:chExt cx="2936278" cy="2854325"/>
          </a:xfrm>
        </p:grpSpPr>
        <p:sp>
          <p:nvSpPr>
            <p:cNvPr name="Freeform 29" id="29"/>
            <p:cNvSpPr/>
            <p:nvPr/>
          </p:nvSpPr>
          <p:spPr>
            <a:xfrm flipH="false" flipV="false" rot="0">
              <a:off x="1679" y="6350"/>
              <a:ext cx="2932922" cy="2841625"/>
            </a:xfrm>
            <a:custGeom>
              <a:avLst/>
              <a:gdLst/>
              <a:ahLst/>
              <a:cxnLst/>
              <a:rect r="r" b="b" t="t" l="l"/>
              <a:pathLst>
                <a:path h="2841625" w="2932922">
                  <a:moveTo>
                    <a:pt x="0" y="132080"/>
                  </a:moveTo>
                  <a:cubicBezTo>
                    <a:pt x="0" y="59182"/>
                    <a:pt x="15683" y="0"/>
                    <a:pt x="35026" y="0"/>
                  </a:cubicBezTo>
                  <a:lnTo>
                    <a:pt x="2897896" y="0"/>
                  </a:lnTo>
                  <a:cubicBezTo>
                    <a:pt x="2917240" y="0"/>
                    <a:pt x="2932922" y="59182"/>
                    <a:pt x="2932922" y="132080"/>
                  </a:cubicBezTo>
                  <a:lnTo>
                    <a:pt x="2932922" y="2709545"/>
                  </a:lnTo>
                  <a:cubicBezTo>
                    <a:pt x="2932922" y="2782443"/>
                    <a:pt x="2917240" y="2841625"/>
                    <a:pt x="2897896" y="2841625"/>
                  </a:cubicBezTo>
                  <a:lnTo>
                    <a:pt x="35026" y="2841625"/>
                  </a:lnTo>
                  <a:cubicBezTo>
                    <a:pt x="15683" y="2841625"/>
                    <a:pt x="0" y="2782443"/>
                    <a:pt x="0" y="2709545"/>
                  </a:cubicBezTo>
                  <a:close/>
                </a:path>
              </a:pathLst>
            </a:custGeom>
            <a:solidFill>
              <a:srgbClr val="2C2929"/>
            </a:solidFill>
          </p:spPr>
        </p:sp>
        <p:sp>
          <p:nvSpPr>
            <p:cNvPr name="Freeform 30" id="30"/>
            <p:cNvSpPr/>
            <p:nvPr/>
          </p:nvSpPr>
          <p:spPr>
            <a:xfrm flipH="false" flipV="false" rot="0">
              <a:off x="0" y="0"/>
              <a:ext cx="2936287" cy="2854325"/>
            </a:xfrm>
            <a:custGeom>
              <a:avLst/>
              <a:gdLst/>
              <a:ahLst/>
              <a:cxnLst/>
              <a:rect r="r" b="b" t="t" l="l"/>
              <a:pathLst>
                <a:path h="2854325" w="2936287">
                  <a:moveTo>
                    <a:pt x="0" y="138430"/>
                  </a:moveTo>
                  <a:cubicBezTo>
                    <a:pt x="0" y="61976"/>
                    <a:pt x="16455" y="0"/>
                    <a:pt x="36705" y="0"/>
                  </a:cubicBezTo>
                  <a:lnTo>
                    <a:pt x="2899575" y="0"/>
                  </a:lnTo>
                  <a:lnTo>
                    <a:pt x="2899575" y="6350"/>
                  </a:lnTo>
                  <a:lnTo>
                    <a:pt x="2899575" y="0"/>
                  </a:lnTo>
                  <a:cubicBezTo>
                    <a:pt x="2919859" y="0"/>
                    <a:pt x="2936287" y="61976"/>
                    <a:pt x="2936287" y="138430"/>
                  </a:cubicBezTo>
                  <a:lnTo>
                    <a:pt x="2934601" y="138430"/>
                  </a:lnTo>
                  <a:lnTo>
                    <a:pt x="2936287" y="138430"/>
                  </a:lnTo>
                  <a:lnTo>
                    <a:pt x="2936287" y="2715895"/>
                  </a:lnTo>
                  <a:lnTo>
                    <a:pt x="2934601" y="2715895"/>
                  </a:lnTo>
                  <a:lnTo>
                    <a:pt x="2936287" y="2715895"/>
                  </a:lnTo>
                  <a:cubicBezTo>
                    <a:pt x="2936287" y="2792349"/>
                    <a:pt x="2919825" y="2854325"/>
                    <a:pt x="2899575" y="2854325"/>
                  </a:cubicBezTo>
                  <a:lnTo>
                    <a:pt x="2899575" y="2847975"/>
                  </a:lnTo>
                  <a:lnTo>
                    <a:pt x="2899575" y="2854325"/>
                  </a:lnTo>
                  <a:lnTo>
                    <a:pt x="36705" y="2854325"/>
                  </a:lnTo>
                  <a:lnTo>
                    <a:pt x="36705" y="2847975"/>
                  </a:lnTo>
                  <a:lnTo>
                    <a:pt x="36705" y="2854325"/>
                  </a:lnTo>
                  <a:cubicBezTo>
                    <a:pt x="16455" y="2854325"/>
                    <a:pt x="0" y="2792349"/>
                    <a:pt x="0" y="2715895"/>
                  </a:cubicBezTo>
                  <a:lnTo>
                    <a:pt x="0" y="138430"/>
                  </a:lnTo>
                  <a:lnTo>
                    <a:pt x="1679" y="138430"/>
                  </a:lnTo>
                  <a:lnTo>
                    <a:pt x="0" y="138430"/>
                  </a:lnTo>
                  <a:moveTo>
                    <a:pt x="3358" y="138430"/>
                  </a:moveTo>
                  <a:lnTo>
                    <a:pt x="3358" y="2715895"/>
                  </a:lnTo>
                  <a:lnTo>
                    <a:pt x="1679" y="2715895"/>
                  </a:lnTo>
                  <a:lnTo>
                    <a:pt x="3358" y="2715895"/>
                  </a:lnTo>
                  <a:cubicBezTo>
                    <a:pt x="3358" y="2785237"/>
                    <a:pt x="18302" y="2841625"/>
                    <a:pt x="36705" y="2841625"/>
                  </a:cubicBezTo>
                  <a:lnTo>
                    <a:pt x="2899575" y="2841625"/>
                  </a:lnTo>
                  <a:cubicBezTo>
                    <a:pt x="2918012" y="2841625"/>
                    <a:pt x="2932922" y="2785364"/>
                    <a:pt x="2932922" y="2715895"/>
                  </a:cubicBezTo>
                  <a:lnTo>
                    <a:pt x="2932922" y="138430"/>
                  </a:lnTo>
                  <a:cubicBezTo>
                    <a:pt x="2932922" y="69088"/>
                    <a:pt x="2917978" y="12700"/>
                    <a:pt x="2899575" y="12700"/>
                  </a:cubicBezTo>
                  <a:lnTo>
                    <a:pt x="36705" y="12700"/>
                  </a:lnTo>
                  <a:lnTo>
                    <a:pt x="36705" y="6350"/>
                  </a:lnTo>
                  <a:lnTo>
                    <a:pt x="36705" y="12700"/>
                  </a:lnTo>
                  <a:cubicBezTo>
                    <a:pt x="18302" y="12700"/>
                    <a:pt x="3358" y="68961"/>
                    <a:pt x="3358" y="138430"/>
                  </a:cubicBezTo>
                  <a:close/>
                </a:path>
              </a:pathLst>
            </a:custGeom>
            <a:solidFill>
              <a:srgbClr val="CF5C95"/>
            </a:solidFill>
          </p:spPr>
        </p:sp>
      </p:grpSp>
      <p:sp>
        <p:nvSpPr>
          <p:cNvPr name="TextBox 31" id="31"/>
          <p:cNvSpPr txBox="true"/>
          <p:nvPr/>
        </p:nvSpPr>
        <p:spPr>
          <a:xfrm rot="0">
            <a:off x="1638242" y="7959180"/>
            <a:ext cx="158949" cy="576411"/>
          </a:xfrm>
          <a:prstGeom prst="rect">
            <a:avLst/>
          </a:prstGeom>
        </p:spPr>
        <p:txBody>
          <a:bodyPr anchor="t" rtlCol="false" tIns="0" lIns="0" bIns="0" rIns="0">
            <a:spAutoFit/>
          </a:bodyPr>
          <a:lstStyle/>
          <a:p>
            <a:pPr algn="ctr">
              <a:lnSpc>
                <a:spcPts val="3687"/>
              </a:lnSpc>
            </a:pPr>
            <a:r>
              <a:rPr lang="en-US" sz="2312" b="true">
                <a:solidFill>
                  <a:srgbClr val="C8C4C3"/>
                </a:solidFill>
                <a:latin typeface="Arimo Bold"/>
                <a:ea typeface="Arimo Bold"/>
                <a:cs typeface="Arimo Bold"/>
                <a:sym typeface="Arimo Bold"/>
              </a:rPr>
              <a:t>4</a:t>
            </a:r>
          </a:p>
        </p:txBody>
      </p:sp>
      <p:sp>
        <p:nvSpPr>
          <p:cNvPr name="TextBox 32" id="32"/>
          <p:cNvSpPr txBox="true"/>
          <p:nvPr/>
        </p:nvSpPr>
        <p:spPr>
          <a:xfrm rot="0">
            <a:off x="3662277" y="7437834"/>
            <a:ext cx="3119289" cy="415529"/>
          </a:xfrm>
          <a:prstGeom prst="rect">
            <a:avLst/>
          </a:prstGeom>
        </p:spPr>
        <p:txBody>
          <a:bodyPr anchor="t" rtlCol="false" tIns="0" lIns="0" bIns="0" rIns="0">
            <a:spAutoFit/>
          </a:bodyPr>
          <a:lstStyle/>
          <a:p>
            <a:pPr algn="l">
              <a:lnSpc>
                <a:spcPts val="3000"/>
              </a:lnSpc>
            </a:pPr>
            <a:r>
              <a:rPr lang="en-US" sz="2375" b="true">
                <a:solidFill>
                  <a:srgbClr val="C8C4C3"/>
                </a:solidFill>
                <a:latin typeface="Arimo Bold"/>
                <a:ea typeface="Arimo Bold"/>
                <a:cs typeface="Arimo Bold"/>
                <a:sym typeface="Arimo Bold"/>
              </a:rPr>
              <a:t>Front-End Generation</a:t>
            </a:r>
          </a:p>
        </p:txBody>
      </p:sp>
      <p:sp>
        <p:nvSpPr>
          <p:cNvPr name="TextBox 33" id="33"/>
          <p:cNvSpPr txBox="true"/>
          <p:nvPr/>
        </p:nvSpPr>
        <p:spPr>
          <a:xfrm rot="0">
            <a:off x="3662277" y="7967663"/>
            <a:ext cx="7847260" cy="1207591"/>
          </a:xfrm>
          <a:prstGeom prst="rect">
            <a:avLst/>
          </a:prstGeom>
        </p:spPr>
        <p:txBody>
          <a:bodyPr anchor="t" rtlCol="false" tIns="0" lIns="0" bIns="0" rIns="0">
            <a:spAutoFit/>
          </a:bodyPr>
          <a:lstStyle/>
          <a:p>
            <a:pPr algn="l">
              <a:lnSpc>
                <a:spcPts val="2937"/>
              </a:lnSpc>
            </a:pPr>
            <a:r>
              <a:rPr lang="en-US" sz="1812">
                <a:solidFill>
                  <a:srgbClr val="2C2929"/>
                </a:solidFill>
                <a:latin typeface="Inter"/>
                <a:ea typeface="Inter"/>
                <a:cs typeface="Inter"/>
                <a:sym typeface="Inter"/>
              </a:rPr>
              <a:t>Implementing a front-end generator that presents outputs in a third-person view can enhance user engagement and provide a more immersive experience.</a:t>
            </a:r>
          </a:p>
        </p:txBody>
      </p:sp>
      <p:grpSp>
        <p:nvGrpSpPr>
          <p:cNvPr name="Group 34" id="34"/>
          <p:cNvGrpSpPr/>
          <p:nvPr/>
        </p:nvGrpSpPr>
        <p:grpSpPr>
          <a:xfrm rot="0">
            <a:off x="3376315" y="7133184"/>
            <a:ext cx="12242452" cy="14288"/>
            <a:chOff x="0" y="0"/>
            <a:chExt cx="16323270" cy="19050"/>
          </a:xfrm>
        </p:grpSpPr>
        <p:sp>
          <p:nvSpPr>
            <p:cNvPr name="Freeform 35" id="35"/>
            <p:cNvSpPr/>
            <p:nvPr/>
          </p:nvSpPr>
          <p:spPr>
            <a:xfrm flipH="false" flipV="false" rot="0">
              <a:off x="0" y="0"/>
              <a:ext cx="16323311" cy="19050"/>
            </a:xfrm>
            <a:custGeom>
              <a:avLst/>
              <a:gdLst/>
              <a:ahLst/>
              <a:cxnLst/>
              <a:rect r="r" b="b" t="t" l="l"/>
              <a:pathLst>
                <a:path h="19050" w="16323311">
                  <a:moveTo>
                    <a:pt x="0" y="9525"/>
                  </a:moveTo>
                  <a:cubicBezTo>
                    <a:pt x="0" y="4318"/>
                    <a:pt x="4318" y="0"/>
                    <a:pt x="9525" y="0"/>
                  </a:cubicBezTo>
                  <a:lnTo>
                    <a:pt x="16313786" y="0"/>
                  </a:lnTo>
                  <a:cubicBezTo>
                    <a:pt x="16318993" y="0"/>
                    <a:pt x="16323311" y="4318"/>
                    <a:pt x="16323311" y="9525"/>
                  </a:cubicBezTo>
                  <a:cubicBezTo>
                    <a:pt x="16323311" y="14732"/>
                    <a:pt x="16318993" y="19050"/>
                    <a:pt x="16313786" y="19050"/>
                  </a:cubicBezTo>
                  <a:lnTo>
                    <a:pt x="9525" y="19050"/>
                  </a:lnTo>
                  <a:cubicBezTo>
                    <a:pt x="4318" y="19050"/>
                    <a:pt x="0" y="14732"/>
                    <a:pt x="0" y="9525"/>
                  </a:cubicBezTo>
                  <a:close/>
                </a:path>
              </a:pathLst>
            </a:custGeom>
            <a:solidFill>
              <a:srgbClr val="CF5C95"/>
            </a:solid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p:cNvSpPr/>
          <p:nvPr/>
        </p:nvSpPr>
        <p:spPr>
          <a:xfrm flipH="false" flipV="false" rot="0">
            <a:off x="5483638" y="679796"/>
            <a:ext cx="5778062" cy="5778062"/>
          </a:xfrm>
          <a:custGeom>
            <a:avLst/>
            <a:gdLst/>
            <a:ahLst/>
            <a:cxnLst/>
            <a:rect r="r" b="b" t="t" l="l"/>
            <a:pathLst>
              <a:path h="5778062" w="5778062">
                <a:moveTo>
                  <a:pt x="0" y="0"/>
                </a:moveTo>
                <a:lnTo>
                  <a:pt x="5778063" y="0"/>
                </a:lnTo>
                <a:lnTo>
                  <a:pt x="5778063" y="5778063"/>
                </a:lnTo>
                <a:lnTo>
                  <a:pt x="0" y="5778063"/>
                </a:lnTo>
                <a:lnTo>
                  <a:pt x="0" y="0"/>
                </a:lnTo>
                <a:close/>
              </a:path>
            </a:pathLst>
          </a:custGeom>
          <a:blipFill>
            <a:blip r:embed="rId2"/>
            <a:stretch>
              <a:fillRect l="0" t="0" r="0" b="0"/>
            </a:stretch>
          </a:blipFill>
        </p:spPr>
      </p:sp>
      <p:sp>
        <p:nvSpPr>
          <p:cNvPr name="TextBox 3" id="3"/>
          <p:cNvSpPr txBox="true"/>
          <p:nvPr/>
        </p:nvSpPr>
        <p:spPr>
          <a:xfrm rot="0">
            <a:off x="4240495" y="6945701"/>
            <a:ext cx="9309378" cy="1627096"/>
          </a:xfrm>
          <a:prstGeom prst="rect">
            <a:avLst/>
          </a:prstGeom>
        </p:spPr>
        <p:txBody>
          <a:bodyPr anchor="t" rtlCol="false" tIns="0" lIns="0" bIns="0" rIns="0">
            <a:spAutoFit/>
          </a:bodyPr>
          <a:lstStyle/>
          <a:p>
            <a:pPr algn="ctr">
              <a:lnSpc>
                <a:spcPts val="12702"/>
              </a:lnSpc>
              <a:spcBef>
                <a:spcPct val="0"/>
              </a:spcBef>
            </a:pPr>
            <a:r>
              <a:rPr lang="en-US" b="true" sz="10074">
                <a:solidFill>
                  <a:srgbClr val="000000"/>
                </a:solidFill>
                <a:latin typeface="Arimo Bold"/>
                <a:ea typeface="Arimo Bold"/>
                <a:cs typeface="Arimo Bold"/>
                <a:sym typeface="Arimo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TextBox 5" id="5"/>
          <p:cNvSpPr txBox="true"/>
          <p:nvPr/>
        </p:nvSpPr>
        <p:spPr>
          <a:xfrm rot="0">
            <a:off x="2018900" y="496862"/>
            <a:ext cx="7442746" cy="997000"/>
          </a:xfrm>
          <a:prstGeom prst="rect">
            <a:avLst/>
          </a:prstGeom>
        </p:spPr>
        <p:txBody>
          <a:bodyPr anchor="t" rtlCol="false" tIns="0" lIns="0" bIns="0" rIns="0">
            <a:spAutoFit/>
          </a:bodyPr>
          <a:lstStyle/>
          <a:p>
            <a:pPr algn="l">
              <a:lnSpc>
                <a:spcPts val="7312"/>
              </a:lnSpc>
            </a:pPr>
            <a:r>
              <a:rPr lang="en-US" sz="5812" b="true">
                <a:solidFill>
                  <a:srgbClr val="0B0A0C"/>
                </a:solidFill>
                <a:latin typeface="Arimo Bold"/>
                <a:ea typeface="Arimo Bold"/>
                <a:cs typeface="Arimo Bold"/>
                <a:sym typeface="Arimo Bold"/>
              </a:rPr>
              <a:t>Project Overview</a:t>
            </a:r>
          </a:p>
        </p:txBody>
      </p:sp>
      <p:sp>
        <p:nvSpPr>
          <p:cNvPr name="TextBox 6" id="6"/>
          <p:cNvSpPr txBox="true"/>
          <p:nvPr/>
        </p:nvSpPr>
        <p:spPr>
          <a:xfrm rot="0">
            <a:off x="767628" y="2575532"/>
            <a:ext cx="3721299" cy="493663"/>
          </a:xfrm>
          <a:prstGeom prst="rect">
            <a:avLst/>
          </a:prstGeom>
        </p:spPr>
        <p:txBody>
          <a:bodyPr anchor="t" rtlCol="false" tIns="0" lIns="0" bIns="0" rIns="0">
            <a:spAutoFit/>
          </a:bodyPr>
          <a:lstStyle/>
          <a:p>
            <a:pPr algn="l">
              <a:lnSpc>
                <a:spcPts val="3625"/>
              </a:lnSpc>
            </a:pPr>
            <a:r>
              <a:rPr lang="en-US" sz="2874" b="true">
                <a:solidFill>
                  <a:srgbClr val="2C2929"/>
                </a:solidFill>
                <a:latin typeface="Arimo Bold"/>
                <a:ea typeface="Arimo Bold"/>
                <a:cs typeface="Arimo Bold"/>
                <a:sym typeface="Arimo Bold"/>
              </a:rPr>
              <a:t>Text Generation</a:t>
            </a:r>
          </a:p>
        </p:txBody>
      </p:sp>
      <p:sp>
        <p:nvSpPr>
          <p:cNvPr name="TextBox 7" id="7"/>
          <p:cNvSpPr txBox="true"/>
          <p:nvPr/>
        </p:nvSpPr>
        <p:spPr>
          <a:xfrm rot="0">
            <a:off x="767628" y="3135234"/>
            <a:ext cx="4972645" cy="1446610"/>
          </a:xfrm>
          <a:prstGeom prst="rect">
            <a:avLst/>
          </a:prstGeom>
        </p:spPr>
        <p:txBody>
          <a:bodyPr anchor="t" rtlCol="false" tIns="0" lIns="0" bIns="0" rIns="0">
            <a:spAutoFit/>
          </a:bodyPr>
          <a:lstStyle/>
          <a:p>
            <a:pPr algn="l">
              <a:lnSpc>
                <a:spcPts val="3562"/>
              </a:lnSpc>
            </a:pPr>
            <a:r>
              <a:rPr lang="en-US" sz="2187">
                <a:solidFill>
                  <a:srgbClr val="0B0A0C"/>
                </a:solidFill>
                <a:latin typeface="Inter"/>
                <a:ea typeface="Inter"/>
                <a:cs typeface="Inter"/>
                <a:sym typeface="Inter"/>
              </a:rPr>
              <a:t>An advanced text generation system produces high-quality, coherent, and contextually rich stories.</a:t>
            </a:r>
          </a:p>
        </p:txBody>
      </p:sp>
      <p:sp>
        <p:nvSpPr>
          <p:cNvPr name="TextBox 8" id="8"/>
          <p:cNvSpPr txBox="true"/>
          <p:nvPr/>
        </p:nvSpPr>
        <p:spPr>
          <a:xfrm rot="0">
            <a:off x="6001345" y="4553269"/>
            <a:ext cx="3721299" cy="493663"/>
          </a:xfrm>
          <a:prstGeom prst="rect">
            <a:avLst/>
          </a:prstGeom>
        </p:spPr>
        <p:txBody>
          <a:bodyPr anchor="t" rtlCol="false" tIns="0" lIns="0" bIns="0" rIns="0">
            <a:spAutoFit/>
          </a:bodyPr>
          <a:lstStyle/>
          <a:p>
            <a:pPr algn="l">
              <a:lnSpc>
                <a:spcPts val="3625"/>
              </a:lnSpc>
            </a:pPr>
            <a:r>
              <a:rPr lang="en-US" sz="2874" b="true">
                <a:solidFill>
                  <a:srgbClr val="2C2929"/>
                </a:solidFill>
                <a:latin typeface="Arimo Bold"/>
                <a:ea typeface="Arimo Bold"/>
                <a:cs typeface="Arimo Bold"/>
                <a:sym typeface="Arimo Bold"/>
              </a:rPr>
              <a:t>Image Generation</a:t>
            </a:r>
          </a:p>
        </p:txBody>
      </p:sp>
      <p:sp>
        <p:nvSpPr>
          <p:cNvPr name="TextBox 9" id="9"/>
          <p:cNvSpPr txBox="true"/>
          <p:nvPr/>
        </p:nvSpPr>
        <p:spPr>
          <a:xfrm rot="0">
            <a:off x="6001345" y="5308407"/>
            <a:ext cx="4972645" cy="1446610"/>
          </a:xfrm>
          <a:prstGeom prst="rect">
            <a:avLst/>
          </a:prstGeom>
        </p:spPr>
        <p:txBody>
          <a:bodyPr anchor="t" rtlCol="false" tIns="0" lIns="0" bIns="0" rIns="0">
            <a:spAutoFit/>
          </a:bodyPr>
          <a:lstStyle/>
          <a:p>
            <a:pPr algn="l">
              <a:lnSpc>
                <a:spcPts val="3562"/>
              </a:lnSpc>
            </a:pPr>
            <a:r>
              <a:rPr lang="en-US" sz="2187">
                <a:solidFill>
                  <a:srgbClr val="0B0A0C"/>
                </a:solidFill>
                <a:latin typeface="Inter"/>
                <a:ea typeface="Inter"/>
                <a:cs typeface="Inter"/>
                <a:sym typeface="Inter"/>
              </a:rPr>
              <a:t>Visually compelling and contextually accurate images are created using prompts from the generated text.</a:t>
            </a:r>
          </a:p>
        </p:txBody>
      </p:sp>
      <p:sp>
        <p:nvSpPr>
          <p:cNvPr name="TextBox 10" id="10"/>
          <p:cNvSpPr txBox="true"/>
          <p:nvPr/>
        </p:nvSpPr>
        <p:spPr>
          <a:xfrm rot="0">
            <a:off x="1028700" y="6726442"/>
            <a:ext cx="3721299" cy="493663"/>
          </a:xfrm>
          <a:prstGeom prst="rect">
            <a:avLst/>
          </a:prstGeom>
        </p:spPr>
        <p:txBody>
          <a:bodyPr anchor="t" rtlCol="false" tIns="0" lIns="0" bIns="0" rIns="0">
            <a:spAutoFit/>
          </a:bodyPr>
          <a:lstStyle/>
          <a:p>
            <a:pPr algn="l">
              <a:lnSpc>
                <a:spcPts val="3625"/>
              </a:lnSpc>
            </a:pPr>
            <a:r>
              <a:rPr lang="en-US" sz="2874" b="true">
                <a:solidFill>
                  <a:srgbClr val="2C2929"/>
                </a:solidFill>
                <a:latin typeface="Arimo Bold"/>
                <a:ea typeface="Arimo Bold"/>
                <a:cs typeface="Arimo Bold"/>
                <a:sym typeface="Arimo Bold"/>
              </a:rPr>
              <a:t>Speech Generation</a:t>
            </a:r>
          </a:p>
        </p:txBody>
      </p:sp>
      <p:sp>
        <p:nvSpPr>
          <p:cNvPr name="TextBox 11" id="11"/>
          <p:cNvSpPr txBox="true"/>
          <p:nvPr/>
        </p:nvSpPr>
        <p:spPr>
          <a:xfrm rot="0">
            <a:off x="1028700" y="7500937"/>
            <a:ext cx="4972645" cy="1757363"/>
          </a:xfrm>
          <a:prstGeom prst="rect">
            <a:avLst/>
          </a:prstGeom>
        </p:spPr>
        <p:txBody>
          <a:bodyPr anchor="t" rtlCol="false" tIns="0" lIns="0" bIns="0" rIns="0">
            <a:spAutoFit/>
          </a:bodyPr>
          <a:lstStyle/>
          <a:p>
            <a:pPr algn="l">
              <a:lnSpc>
                <a:spcPts val="3562"/>
              </a:lnSpc>
            </a:pPr>
            <a:r>
              <a:rPr lang="en-US" sz="2187">
                <a:solidFill>
                  <a:srgbClr val="0B0A0C"/>
                </a:solidFill>
                <a:latin typeface="Inter"/>
                <a:ea typeface="Inter"/>
                <a:cs typeface="Inter"/>
                <a:sym typeface="Inter"/>
              </a:rPr>
              <a:t>The final text outputs are converted into natural-sounding speech, making the content more accessible and immersive.</a:t>
            </a:r>
          </a:p>
        </p:txBody>
      </p:sp>
      <p:sp>
        <p:nvSpPr>
          <p:cNvPr name="Freeform 12" id="12"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6970" y="2519595"/>
            <a:ext cx="16954060" cy="6738705"/>
          </a:xfrm>
          <a:custGeom>
            <a:avLst/>
            <a:gdLst/>
            <a:ahLst/>
            <a:cxnLst/>
            <a:rect r="r" b="b" t="t" l="l"/>
            <a:pathLst>
              <a:path h="6738705" w="16954060">
                <a:moveTo>
                  <a:pt x="0" y="0"/>
                </a:moveTo>
                <a:lnTo>
                  <a:pt x="16954060" y="0"/>
                </a:lnTo>
                <a:lnTo>
                  <a:pt x="16954060" y="6738705"/>
                </a:lnTo>
                <a:lnTo>
                  <a:pt x="0" y="6738705"/>
                </a:lnTo>
                <a:lnTo>
                  <a:pt x="0" y="0"/>
                </a:lnTo>
                <a:close/>
              </a:path>
            </a:pathLst>
          </a:custGeom>
          <a:blipFill>
            <a:blip r:embed="rId2"/>
            <a:stretch>
              <a:fillRect l="0" t="-640" r="0" b="-640"/>
            </a:stretch>
          </a:blipFill>
        </p:spPr>
      </p:sp>
      <p:sp>
        <p:nvSpPr>
          <p:cNvPr name="TextBox 3" id="3"/>
          <p:cNvSpPr txBox="true"/>
          <p:nvPr/>
        </p:nvSpPr>
        <p:spPr>
          <a:xfrm rot="0">
            <a:off x="1028700" y="962025"/>
            <a:ext cx="7442746" cy="947737"/>
          </a:xfrm>
          <a:prstGeom prst="rect">
            <a:avLst/>
          </a:prstGeom>
        </p:spPr>
        <p:txBody>
          <a:bodyPr anchor="t" rtlCol="false" tIns="0" lIns="0" bIns="0" rIns="0">
            <a:spAutoFit/>
          </a:bodyPr>
          <a:lstStyle/>
          <a:p>
            <a:pPr algn="l">
              <a:lnSpc>
                <a:spcPts val="7312"/>
              </a:lnSpc>
            </a:pPr>
            <a:r>
              <a:rPr lang="en-US" sz="5812" b="true">
                <a:solidFill>
                  <a:srgbClr val="2C2929"/>
                </a:solidFill>
                <a:latin typeface="Arimo Bold"/>
                <a:ea typeface="Arimo Bold"/>
                <a:cs typeface="Arimo Bold"/>
                <a:sym typeface="Arimo Bold"/>
              </a:rPr>
              <a:t>PROJECT FLOW</a:t>
            </a:r>
          </a:p>
        </p:txBody>
      </p:sp>
      <p:sp>
        <p:nvSpPr>
          <p:cNvPr name="AutoShape 4" id="4"/>
          <p:cNvSpPr/>
          <p:nvPr/>
        </p:nvSpPr>
        <p:spPr>
          <a:xfrm>
            <a:off x="7056031" y="5574683"/>
            <a:ext cx="6356177" cy="1905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p:cNvSpPr/>
          <p:nvPr/>
        </p:nvSpPr>
        <p:spPr>
          <a:xfrm flipH="false" flipV="false" rot="0">
            <a:off x="0" y="505"/>
            <a:ext cx="4286250" cy="7829045"/>
          </a:xfrm>
          <a:custGeom>
            <a:avLst/>
            <a:gdLst/>
            <a:ahLst/>
            <a:cxnLst/>
            <a:rect r="r" b="b" t="t" l="l"/>
            <a:pathLst>
              <a:path h="7829045" w="4286250">
                <a:moveTo>
                  <a:pt x="0" y="0"/>
                </a:moveTo>
                <a:lnTo>
                  <a:pt x="4286250" y="0"/>
                </a:lnTo>
                <a:lnTo>
                  <a:pt x="4286250" y="7829045"/>
                </a:lnTo>
                <a:lnTo>
                  <a:pt x="0" y="7829045"/>
                </a:lnTo>
                <a:lnTo>
                  <a:pt x="0" y="0"/>
                </a:lnTo>
                <a:close/>
              </a:path>
            </a:pathLst>
          </a:custGeom>
          <a:blipFill>
            <a:blip r:embed="rId3"/>
            <a:stretch>
              <a:fillRect l="-104" t="-6" r="-107" b="0"/>
            </a:stretch>
          </a:blipFill>
        </p:spPr>
      </p:sp>
      <p:sp>
        <p:nvSpPr>
          <p:cNvPr name="Freeform 3" id="3"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6" id="6"/>
          <p:cNvSpPr/>
          <p:nvPr/>
        </p:nvSpPr>
        <p:spPr>
          <a:xfrm flipH="false" flipV="false" rot="0">
            <a:off x="12176225" y="-169069"/>
            <a:ext cx="6111775" cy="10456069"/>
          </a:xfrm>
          <a:custGeom>
            <a:avLst/>
            <a:gdLst/>
            <a:ahLst/>
            <a:cxnLst/>
            <a:rect r="r" b="b" t="t" l="l"/>
            <a:pathLst>
              <a:path h="10456069" w="6111775">
                <a:moveTo>
                  <a:pt x="0" y="0"/>
                </a:moveTo>
                <a:lnTo>
                  <a:pt x="6111775" y="0"/>
                </a:lnTo>
                <a:lnTo>
                  <a:pt x="6111775" y="10456069"/>
                </a:lnTo>
                <a:lnTo>
                  <a:pt x="0" y="10456069"/>
                </a:lnTo>
                <a:lnTo>
                  <a:pt x="0" y="0"/>
                </a:lnTo>
                <a:close/>
              </a:path>
            </a:pathLst>
          </a:custGeom>
          <a:blipFill>
            <a:blip r:embed="rId3"/>
            <a:stretch>
              <a:fillRect l="0" t="-3333" r="-107" b="-3326"/>
            </a:stretch>
          </a:blipFill>
        </p:spPr>
      </p:sp>
      <p:sp>
        <p:nvSpPr>
          <p:cNvPr name="TextBox 7" id="7"/>
          <p:cNvSpPr txBox="true"/>
          <p:nvPr/>
        </p:nvSpPr>
        <p:spPr>
          <a:xfrm rot="0">
            <a:off x="1124248" y="163318"/>
            <a:ext cx="10048965" cy="1871686"/>
          </a:xfrm>
          <a:prstGeom prst="rect">
            <a:avLst/>
          </a:prstGeom>
        </p:spPr>
        <p:txBody>
          <a:bodyPr anchor="t" rtlCol="false" tIns="0" lIns="0" bIns="0" rIns="0">
            <a:spAutoFit/>
          </a:bodyPr>
          <a:lstStyle/>
          <a:p>
            <a:pPr algn="l">
              <a:lnSpc>
                <a:spcPts val="7312"/>
              </a:lnSpc>
            </a:pPr>
            <a:r>
              <a:rPr lang="en-US" sz="5812" b="true">
                <a:solidFill>
                  <a:srgbClr val="2C2929"/>
                </a:solidFill>
                <a:latin typeface="Arimo Bold"/>
                <a:ea typeface="Arimo Bold"/>
                <a:cs typeface="Arimo Bold"/>
                <a:sym typeface="Arimo Bold"/>
              </a:rPr>
              <a:t>Dataset Collection &amp; </a:t>
            </a:r>
          </a:p>
          <a:p>
            <a:pPr algn="l">
              <a:lnSpc>
                <a:spcPts val="7312"/>
              </a:lnSpc>
            </a:pPr>
            <a:r>
              <a:rPr lang="en-US" sz="5812" b="true">
                <a:solidFill>
                  <a:srgbClr val="2C2929"/>
                </a:solidFill>
                <a:latin typeface="Arimo Bold"/>
                <a:ea typeface="Arimo Bold"/>
                <a:cs typeface="Arimo Bold"/>
                <a:sym typeface="Arimo Bold"/>
              </a:rPr>
              <a:t>Preprocessing</a:t>
            </a:r>
          </a:p>
        </p:txBody>
      </p:sp>
      <p:grpSp>
        <p:nvGrpSpPr>
          <p:cNvPr name="Group 8" id="8"/>
          <p:cNvGrpSpPr/>
          <p:nvPr/>
        </p:nvGrpSpPr>
        <p:grpSpPr>
          <a:xfrm rot="0">
            <a:off x="759321" y="2463630"/>
            <a:ext cx="647402" cy="647402"/>
            <a:chOff x="0" y="0"/>
            <a:chExt cx="863203" cy="863203"/>
          </a:xfrm>
        </p:grpSpPr>
        <p:sp>
          <p:nvSpPr>
            <p:cNvPr name="Freeform 9" id="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10" id="1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11" id="11"/>
          <p:cNvSpPr txBox="true"/>
          <p:nvPr/>
        </p:nvSpPr>
        <p:spPr>
          <a:xfrm rot="0">
            <a:off x="933153" y="2602114"/>
            <a:ext cx="191095"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1</a:t>
            </a:r>
          </a:p>
        </p:txBody>
      </p:sp>
      <p:sp>
        <p:nvSpPr>
          <p:cNvPr name="TextBox 12" id="12"/>
          <p:cNvSpPr txBox="true"/>
          <p:nvPr/>
        </p:nvSpPr>
        <p:spPr>
          <a:xfrm rot="0">
            <a:off x="1533079" y="2535439"/>
            <a:ext cx="3721299" cy="463550"/>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Source</a:t>
            </a:r>
          </a:p>
        </p:txBody>
      </p:sp>
      <p:sp>
        <p:nvSpPr>
          <p:cNvPr name="TextBox 13" id="13"/>
          <p:cNvSpPr txBox="true"/>
          <p:nvPr/>
        </p:nvSpPr>
        <p:spPr>
          <a:xfrm rot="0">
            <a:off x="1533079" y="3025307"/>
            <a:ext cx="10233571" cy="1309687"/>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The data for this analysis comes from a US election news article containing claims made by Donald Trump. The claims were sourced from a CNN article titled "Fact-check: Trump and Musk make 20 false claims in one day."</a:t>
            </a:r>
          </a:p>
        </p:txBody>
      </p:sp>
      <p:grpSp>
        <p:nvGrpSpPr>
          <p:cNvPr name="Group 14" id="14"/>
          <p:cNvGrpSpPr/>
          <p:nvPr/>
        </p:nvGrpSpPr>
        <p:grpSpPr>
          <a:xfrm rot="0">
            <a:off x="759321" y="4814590"/>
            <a:ext cx="647403" cy="647402"/>
            <a:chOff x="0" y="0"/>
            <a:chExt cx="863203" cy="863203"/>
          </a:xfrm>
        </p:grpSpPr>
        <p:sp>
          <p:nvSpPr>
            <p:cNvPr name="Freeform 15" id="15"/>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16" id="16"/>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17" id="17"/>
          <p:cNvSpPr txBox="true"/>
          <p:nvPr/>
        </p:nvSpPr>
        <p:spPr>
          <a:xfrm rot="0">
            <a:off x="902122" y="4958283"/>
            <a:ext cx="253156"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2</a:t>
            </a:r>
          </a:p>
        </p:txBody>
      </p:sp>
      <p:sp>
        <p:nvSpPr>
          <p:cNvPr name="TextBox 18" id="18"/>
          <p:cNvSpPr txBox="true"/>
          <p:nvPr/>
        </p:nvSpPr>
        <p:spPr>
          <a:xfrm rot="0">
            <a:off x="1533079" y="4891608"/>
            <a:ext cx="3721299" cy="463550"/>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Data Analysis</a:t>
            </a:r>
          </a:p>
        </p:txBody>
      </p:sp>
      <p:sp>
        <p:nvSpPr>
          <p:cNvPr name="TextBox 19" id="19"/>
          <p:cNvSpPr txBox="true"/>
          <p:nvPr/>
        </p:nvSpPr>
        <p:spPr>
          <a:xfrm rot="0">
            <a:off x="1533079" y="5376268"/>
            <a:ext cx="9894372" cy="1757363"/>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he analysis revealed five consistent patterns in Trump's claims: exaggeration of figures, misrepresentation of facts, misleading attribution of actions or roles, assertions without evidence, and undermining established facts or processes.</a:t>
            </a:r>
          </a:p>
        </p:txBody>
      </p:sp>
      <p:grpSp>
        <p:nvGrpSpPr>
          <p:cNvPr name="Group 20" id="20"/>
          <p:cNvGrpSpPr/>
          <p:nvPr/>
        </p:nvGrpSpPr>
        <p:grpSpPr>
          <a:xfrm rot="0">
            <a:off x="759321" y="7562195"/>
            <a:ext cx="647402" cy="647402"/>
            <a:chOff x="0" y="0"/>
            <a:chExt cx="863203" cy="863203"/>
          </a:xfrm>
        </p:grpSpPr>
        <p:sp>
          <p:nvSpPr>
            <p:cNvPr name="Freeform 21" id="2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22" id="2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23" id="23"/>
          <p:cNvSpPr txBox="true"/>
          <p:nvPr/>
        </p:nvSpPr>
        <p:spPr>
          <a:xfrm rot="0">
            <a:off x="902568" y="7700679"/>
            <a:ext cx="252710"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3</a:t>
            </a:r>
          </a:p>
        </p:txBody>
      </p:sp>
      <p:sp>
        <p:nvSpPr>
          <p:cNvPr name="TextBox 24" id="24"/>
          <p:cNvSpPr txBox="true"/>
          <p:nvPr/>
        </p:nvSpPr>
        <p:spPr>
          <a:xfrm rot="0">
            <a:off x="1533079" y="7634004"/>
            <a:ext cx="5116786" cy="463550"/>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Image Prompt Refinement</a:t>
            </a:r>
          </a:p>
        </p:txBody>
      </p:sp>
      <p:sp>
        <p:nvSpPr>
          <p:cNvPr name="TextBox 25" id="25"/>
          <p:cNvSpPr txBox="true"/>
          <p:nvPr/>
        </p:nvSpPr>
        <p:spPr>
          <a:xfrm rot="0">
            <a:off x="1533079" y="8232442"/>
            <a:ext cx="8586005" cy="862013"/>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LLaMA-3.2-3B-Instruct is used to refine counter-narratives into concise and structured prompts for Stable Diffusion.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11580912"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850553" y="1039565"/>
            <a:ext cx="9445526" cy="1927324"/>
          </a:xfrm>
          <a:prstGeom prst="rect">
            <a:avLst/>
          </a:prstGeom>
        </p:spPr>
        <p:txBody>
          <a:bodyPr anchor="t" rtlCol="false" tIns="0" lIns="0" bIns="0" rIns="0">
            <a:spAutoFit/>
          </a:bodyPr>
          <a:lstStyle/>
          <a:p>
            <a:pPr algn="l">
              <a:lnSpc>
                <a:spcPts val="7312"/>
              </a:lnSpc>
            </a:pPr>
            <a:r>
              <a:rPr lang="en-US" sz="5812" b="true">
                <a:solidFill>
                  <a:srgbClr val="2C2929"/>
                </a:solidFill>
                <a:latin typeface="Arimo Bold"/>
                <a:ea typeface="Arimo Bold"/>
                <a:cs typeface="Arimo Bold"/>
                <a:sym typeface="Arimo Bold"/>
              </a:rPr>
              <a:t>Counter-Narrative Generation</a:t>
            </a:r>
          </a:p>
        </p:txBody>
      </p:sp>
      <p:grpSp>
        <p:nvGrpSpPr>
          <p:cNvPr name="Group 7" id="7"/>
          <p:cNvGrpSpPr/>
          <p:nvPr/>
        </p:nvGrpSpPr>
        <p:grpSpPr>
          <a:xfrm rot="0">
            <a:off x="987475" y="3843486"/>
            <a:ext cx="647402" cy="647402"/>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10" id="10"/>
          <p:cNvSpPr txBox="true"/>
          <p:nvPr/>
        </p:nvSpPr>
        <p:spPr>
          <a:xfrm rot="0">
            <a:off x="1215629" y="3957637"/>
            <a:ext cx="191095" cy="408534"/>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1</a:t>
            </a:r>
          </a:p>
        </p:txBody>
      </p:sp>
      <p:sp>
        <p:nvSpPr>
          <p:cNvPr name="TextBox 11" id="11"/>
          <p:cNvSpPr txBox="true"/>
          <p:nvPr/>
        </p:nvSpPr>
        <p:spPr>
          <a:xfrm rot="0">
            <a:off x="1913632" y="3840410"/>
            <a:ext cx="3659684" cy="463550"/>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Model</a:t>
            </a:r>
          </a:p>
        </p:txBody>
      </p:sp>
      <p:sp>
        <p:nvSpPr>
          <p:cNvPr name="TextBox 12" id="12"/>
          <p:cNvSpPr txBox="true"/>
          <p:nvPr/>
        </p:nvSpPr>
        <p:spPr>
          <a:xfrm rot="0">
            <a:off x="1913632" y="4431059"/>
            <a:ext cx="3659684" cy="539354"/>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Phi-3-mini-128k-instruct</a:t>
            </a:r>
          </a:p>
        </p:txBody>
      </p:sp>
      <p:grpSp>
        <p:nvGrpSpPr>
          <p:cNvPr name="Group 13" id="13"/>
          <p:cNvGrpSpPr/>
          <p:nvPr/>
        </p:nvGrpSpPr>
        <p:grpSpPr>
          <a:xfrm rot="0">
            <a:off x="5757000" y="3843486"/>
            <a:ext cx="647403"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16" id="16"/>
          <p:cNvSpPr txBox="true"/>
          <p:nvPr/>
        </p:nvSpPr>
        <p:spPr>
          <a:xfrm rot="0">
            <a:off x="5957055" y="3926954"/>
            <a:ext cx="247293" cy="488950"/>
          </a:xfrm>
          <a:prstGeom prst="rect">
            <a:avLst/>
          </a:prstGeom>
        </p:spPr>
        <p:txBody>
          <a:bodyPr anchor="t" rtlCol="false" tIns="0" lIns="0" bIns="0" rIns="0">
            <a:spAutoFit/>
          </a:bodyPr>
          <a:lstStyle/>
          <a:p>
            <a:pPr algn="ctr">
              <a:lnSpc>
                <a:spcPts val="3500"/>
              </a:lnSpc>
            </a:pPr>
            <a:r>
              <a:rPr lang="en-US" sz="3500" b="true">
                <a:solidFill>
                  <a:srgbClr val="5E17EB"/>
                </a:solidFill>
                <a:latin typeface="Arimo Bold"/>
                <a:ea typeface="Arimo Bold"/>
                <a:cs typeface="Arimo Bold"/>
                <a:sym typeface="Arimo Bold"/>
              </a:rPr>
              <a:t>2</a:t>
            </a:r>
          </a:p>
        </p:txBody>
      </p:sp>
      <p:sp>
        <p:nvSpPr>
          <p:cNvPr name="TextBox 17" id="17"/>
          <p:cNvSpPr txBox="true"/>
          <p:nvPr/>
        </p:nvSpPr>
        <p:spPr>
          <a:xfrm rot="0">
            <a:off x="6778080" y="3860279"/>
            <a:ext cx="3659684" cy="493662"/>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Input</a:t>
            </a:r>
          </a:p>
        </p:txBody>
      </p:sp>
      <p:sp>
        <p:nvSpPr>
          <p:cNvPr name="TextBox 18" id="18"/>
          <p:cNvSpPr txBox="true"/>
          <p:nvPr/>
        </p:nvSpPr>
        <p:spPr>
          <a:xfrm rot="0">
            <a:off x="6747272" y="4431059"/>
            <a:ext cx="3659684" cy="539354"/>
          </a:xfrm>
          <a:prstGeom prst="rect">
            <a:avLst/>
          </a:prstGeom>
        </p:spPr>
        <p:txBody>
          <a:bodyPr anchor="t" rtlCol="false" tIns="0" lIns="0" bIns="0" rIns="0">
            <a:spAutoFit/>
          </a:bodyPr>
          <a:lstStyle/>
          <a:p>
            <a:pPr algn="l">
              <a:lnSpc>
                <a:spcPts val="3562"/>
              </a:lnSpc>
            </a:pPr>
            <a:r>
              <a:rPr lang="en-US" sz="2187">
                <a:solidFill>
                  <a:srgbClr val="2C2929"/>
                </a:solidFill>
                <a:latin typeface="Inter"/>
                <a:ea typeface="Inter"/>
                <a:cs typeface="Inter"/>
                <a:sym typeface="Inter"/>
              </a:rPr>
              <a:t>Fact-claim pairs</a:t>
            </a:r>
          </a:p>
        </p:txBody>
      </p:sp>
      <p:grpSp>
        <p:nvGrpSpPr>
          <p:cNvPr name="Group 19" id="19"/>
          <p:cNvGrpSpPr/>
          <p:nvPr/>
        </p:nvGrpSpPr>
        <p:grpSpPr>
          <a:xfrm rot="0">
            <a:off x="886823" y="5443389"/>
            <a:ext cx="657612" cy="657612"/>
            <a:chOff x="0" y="0"/>
            <a:chExt cx="863203" cy="863203"/>
          </a:xfrm>
        </p:grpSpPr>
        <p:sp>
          <p:nvSpPr>
            <p:cNvPr name="Freeform 20" id="20"/>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21" id="21"/>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22" id="22"/>
          <p:cNvSpPr txBox="true"/>
          <p:nvPr/>
        </p:nvSpPr>
        <p:spPr>
          <a:xfrm rot="0">
            <a:off x="1087281" y="5550520"/>
            <a:ext cx="256695" cy="406052"/>
          </a:xfrm>
          <a:prstGeom prst="rect">
            <a:avLst/>
          </a:prstGeom>
        </p:spPr>
        <p:txBody>
          <a:bodyPr anchor="t" rtlCol="false" tIns="0" lIns="0" bIns="0" rIns="0">
            <a:spAutoFit/>
          </a:bodyPr>
          <a:lstStyle/>
          <a:p>
            <a:pPr algn="ctr">
              <a:lnSpc>
                <a:spcPts val="3555"/>
              </a:lnSpc>
            </a:pPr>
            <a:r>
              <a:rPr lang="en-US" sz="3555" b="true">
                <a:solidFill>
                  <a:srgbClr val="5E17EB"/>
                </a:solidFill>
                <a:latin typeface="Arimo Bold"/>
                <a:ea typeface="Arimo Bold"/>
                <a:cs typeface="Arimo Bold"/>
                <a:sym typeface="Arimo Bold"/>
              </a:rPr>
              <a:t>3</a:t>
            </a:r>
          </a:p>
        </p:txBody>
      </p:sp>
      <p:sp>
        <p:nvSpPr>
          <p:cNvPr name="TextBox 23" id="23"/>
          <p:cNvSpPr txBox="true"/>
          <p:nvPr/>
        </p:nvSpPr>
        <p:spPr>
          <a:xfrm rot="0">
            <a:off x="1852018" y="5525765"/>
            <a:ext cx="3721299" cy="493663"/>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Output</a:t>
            </a:r>
          </a:p>
        </p:txBody>
      </p:sp>
      <p:sp>
        <p:nvSpPr>
          <p:cNvPr name="TextBox 24" id="24"/>
          <p:cNvSpPr txBox="true"/>
          <p:nvPr/>
        </p:nvSpPr>
        <p:spPr>
          <a:xfrm rot="0">
            <a:off x="1875070" y="6057528"/>
            <a:ext cx="8658555" cy="1338514"/>
          </a:xfrm>
          <a:prstGeom prst="rect">
            <a:avLst/>
          </a:prstGeom>
        </p:spPr>
        <p:txBody>
          <a:bodyPr anchor="t" rtlCol="false" tIns="0" lIns="0" bIns="0" rIns="0">
            <a:spAutoFit/>
          </a:bodyPr>
          <a:lstStyle/>
          <a:p>
            <a:pPr algn="l">
              <a:lnSpc>
                <a:spcPts val="3618"/>
              </a:lnSpc>
            </a:pPr>
            <a:r>
              <a:rPr lang="en-US" sz="2221">
                <a:solidFill>
                  <a:srgbClr val="2C2929"/>
                </a:solidFill>
                <a:latin typeface="Inter"/>
                <a:ea typeface="Inter"/>
                <a:cs typeface="Inter"/>
                <a:sym typeface="Inter"/>
              </a:rPr>
              <a:t>Long and summarized counter-narratives, integrating verified facts, dates, and statistics with vivid descriptions ,coherence, accuracy, and tone</a:t>
            </a:r>
          </a:p>
        </p:txBody>
      </p:sp>
      <p:grpSp>
        <p:nvGrpSpPr>
          <p:cNvPr name="Group 25" id="25"/>
          <p:cNvGrpSpPr/>
          <p:nvPr/>
        </p:nvGrpSpPr>
        <p:grpSpPr>
          <a:xfrm rot="0">
            <a:off x="886823" y="7814691"/>
            <a:ext cx="657612" cy="657612"/>
            <a:chOff x="0" y="0"/>
            <a:chExt cx="863203" cy="863203"/>
          </a:xfrm>
        </p:grpSpPr>
        <p:sp>
          <p:nvSpPr>
            <p:cNvPr name="Freeform 26" id="26"/>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C2929"/>
            </a:solidFill>
          </p:spPr>
        </p:sp>
        <p:sp>
          <p:nvSpPr>
            <p:cNvPr name="Freeform 27" id="27"/>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FBF9F8"/>
            </a:solidFill>
          </p:spPr>
        </p:sp>
      </p:grpSp>
      <p:sp>
        <p:nvSpPr>
          <p:cNvPr name="TextBox 28" id="28"/>
          <p:cNvSpPr txBox="true"/>
          <p:nvPr/>
        </p:nvSpPr>
        <p:spPr>
          <a:xfrm rot="0">
            <a:off x="1087281" y="7935708"/>
            <a:ext cx="256695" cy="487736"/>
          </a:xfrm>
          <a:prstGeom prst="rect">
            <a:avLst/>
          </a:prstGeom>
        </p:spPr>
        <p:txBody>
          <a:bodyPr anchor="t" rtlCol="false" tIns="0" lIns="0" bIns="0" rIns="0">
            <a:spAutoFit/>
          </a:bodyPr>
          <a:lstStyle/>
          <a:p>
            <a:pPr algn="ctr">
              <a:lnSpc>
                <a:spcPts val="3555"/>
              </a:lnSpc>
            </a:pPr>
            <a:r>
              <a:rPr lang="en-US" sz="3555" b="true">
                <a:solidFill>
                  <a:srgbClr val="5E17EB"/>
                </a:solidFill>
                <a:latin typeface="Arimo Bold"/>
                <a:ea typeface="Arimo Bold"/>
                <a:cs typeface="Arimo Bold"/>
                <a:sym typeface="Arimo Bold"/>
              </a:rPr>
              <a:t>4</a:t>
            </a:r>
          </a:p>
        </p:txBody>
      </p:sp>
      <p:sp>
        <p:nvSpPr>
          <p:cNvPr name="TextBox 29" id="29"/>
          <p:cNvSpPr txBox="true"/>
          <p:nvPr/>
        </p:nvSpPr>
        <p:spPr>
          <a:xfrm rot="0">
            <a:off x="1852018" y="8362696"/>
            <a:ext cx="8658555" cy="888790"/>
          </a:xfrm>
          <a:prstGeom prst="rect">
            <a:avLst/>
          </a:prstGeom>
        </p:spPr>
        <p:txBody>
          <a:bodyPr anchor="t" rtlCol="false" tIns="0" lIns="0" bIns="0" rIns="0">
            <a:spAutoFit/>
          </a:bodyPr>
          <a:lstStyle/>
          <a:p>
            <a:pPr algn="l">
              <a:lnSpc>
                <a:spcPts val="3617"/>
              </a:lnSpc>
            </a:pPr>
            <a:r>
              <a:rPr lang="en-US" sz="2222">
                <a:solidFill>
                  <a:srgbClr val="2C2929"/>
                </a:solidFill>
                <a:latin typeface="Inter"/>
                <a:ea typeface="Inter"/>
                <a:cs typeface="Inter"/>
                <a:sym typeface="Inter"/>
              </a:rPr>
              <a:t>Long Counter-Narratives</a:t>
            </a:r>
            <a:r>
              <a:rPr lang="en-US" sz="2222">
                <a:solidFill>
                  <a:srgbClr val="2C2929"/>
                </a:solidFill>
                <a:latin typeface="Inter"/>
                <a:ea typeface="Inter"/>
                <a:cs typeface="Inter"/>
                <a:sym typeface="Inter"/>
              </a:rPr>
              <a:t>: 200–400 words.</a:t>
            </a:r>
          </a:p>
          <a:p>
            <a:pPr algn="l">
              <a:lnSpc>
                <a:spcPts val="3618"/>
              </a:lnSpc>
            </a:pPr>
            <a:r>
              <a:rPr lang="en-US" sz="2221">
                <a:solidFill>
                  <a:srgbClr val="2C2929"/>
                </a:solidFill>
                <a:latin typeface="Inter"/>
                <a:ea typeface="Inter"/>
                <a:cs typeface="Inter"/>
                <a:sym typeface="Inter"/>
              </a:rPr>
              <a:t>Summarized Counter-Narratives: ≤ 250 words.</a:t>
            </a:r>
          </a:p>
        </p:txBody>
      </p:sp>
      <p:sp>
        <p:nvSpPr>
          <p:cNvPr name="TextBox 30" id="30"/>
          <p:cNvSpPr txBox="true"/>
          <p:nvPr/>
        </p:nvSpPr>
        <p:spPr>
          <a:xfrm rot="0">
            <a:off x="1852018" y="7859508"/>
            <a:ext cx="3721299" cy="463550"/>
          </a:xfrm>
          <a:prstGeom prst="rect">
            <a:avLst/>
          </a:prstGeom>
        </p:spPr>
        <p:txBody>
          <a:bodyPr anchor="t" rtlCol="false" tIns="0" lIns="0" bIns="0" rIns="0">
            <a:spAutoFit/>
          </a:bodyPr>
          <a:lstStyle/>
          <a:p>
            <a:pPr algn="l">
              <a:lnSpc>
                <a:spcPts val="3625"/>
              </a:lnSpc>
            </a:pPr>
            <a:r>
              <a:rPr lang="en-US" sz="2874" b="true">
                <a:solidFill>
                  <a:srgbClr val="5E17EB"/>
                </a:solidFill>
                <a:latin typeface="Arimo Bold"/>
                <a:ea typeface="Arimo Bold"/>
                <a:cs typeface="Arimo Bold"/>
                <a:sym typeface="Arimo Bold"/>
              </a:rPr>
              <a:t>Output Type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Freeform 5" id="5"/>
          <p:cNvSpPr/>
          <p:nvPr/>
        </p:nvSpPr>
        <p:spPr>
          <a:xfrm flipH="false" flipV="false" rot="0">
            <a:off x="9376566"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258983" y="521494"/>
            <a:ext cx="9117583" cy="1871686"/>
          </a:xfrm>
          <a:prstGeom prst="rect">
            <a:avLst/>
          </a:prstGeom>
        </p:spPr>
        <p:txBody>
          <a:bodyPr anchor="t" rtlCol="false" tIns="0" lIns="0" bIns="0" rIns="0">
            <a:spAutoFit/>
          </a:bodyPr>
          <a:lstStyle/>
          <a:p>
            <a:pPr algn="l">
              <a:lnSpc>
                <a:spcPts val="7312"/>
              </a:lnSpc>
            </a:pPr>
            <a:r>
              <a:rPr lang="en-US" sz="5812" b="true">
                <a:solidFill>
                  <a:srgbClr val="2C2929"/>
                </a:solidFill>
                <a:latin typeface="Arimo Bold"/>
                <a:ea typeface="Arimo Bold"/>
                <a:cs typeface="Arimo Bold"/>
                <a:sym typeface="Arimo Bold"/>
              </a:rPr>
              <a:t>Narrative Generation: </a:t>
            </a:r>
          </a:p>
          <a:p>
            <a:pPr algn="l">
              <a:lnSpc>
                <a:spcPts val="7312"/>
              </a:lnSpc>
            </a:pPr>
            <a:r>
              <a:rPr lang="en-US" sz="5812" b="true">
                <a:solidFill>
                  <a:srgbClr val="2C2929"/>
                </a:solidFill>
                <a:latin typeface="Arimo Bold"/>
                <a:ea typeface="Arimo Bold"/>
                <a:cs typeface="Arimo Bold"/>
                <a:sym typeface="Arimo Bold"/>
              </a:rPr>
              <a:t>Phi-3 Model Performance</a:t>
            </a:r>
          </a:p>
        </p:txBody>
      </p:sp>
      <p:sp>
        <p:nvSpPr>
          <p:cNvPr name="TextBox 7" id="7"/>
          <p:cNvSpPr txBox="true"/>
          <p:nvPr/>
        </p:nvSpPr>
        <p:spPr>
          <a:xfrm rot="0">
            <a:off x="810593" y="2902935"/>
            <a:ext cx="3721299" cy="493662"/>
          </a:xfrm>
          <a:prstGeom prst="rect">
            <a:avLst/>
          </a:prstGeom>
        </p:spPr>
        <p:txBody>
          <a:bodyPr anchor="t" rtlCol="false" tIns="0" lIns="0" bIns="0" rIns="0">
            <a:spAutoFit/>
          </a:bodyPr>
          <a:lstStyle/>
          <a:p>
            <a:pPr algn="l">
              <a:lnSpc>
                <a:spcPts val="3625"/>
              </a:lnSpc>
            </a:pPr>
            <a:r>
              <a:rPr lang="en-US" sz="2874" b="true">
                <a:solidFill>
                  <a:srgbClr val="2C2929"/>
                </a:solidFill>
                <a:latin typeface="Arimo Bold"/>
                <a:ea typeface="Arimo Bold"/>
                <a:cs typeface="Arimo Bold"/>
                <a:sym typeface="Arimo Bold"/>
              </a:rPr>
              <a:t>Narrative Quality</a:t>
            </a:r>
          </a:p>
        </p:txBody>
      </p:sp>
      <p:sp>
        <p:nvSpPr>
          <p:cNvPr name="TextBox 8" id="8"/>
          <p:cNvSpPr txBox="true"/>
          <p:nvPr/>
        </p:nvSpPr>
        <p:spPr>
          <a:xfrm rot="0">
            <a:off x="810593" y="3529947"/>
            <a:ext cx="7805886" cy="1309687"/>
          </a:xfrm>
          <a:prstGeom prst="rect">
            <a:avLst/>
          </a:prstGeom>
        </p:spPr>
        <p:txBody>
          <a:bodyPr anchor="t" rtlCol="false" tIns="0" lIns="0" bIns="0" rIns="0">
            <a:spAutoFit/>
          </a:bodyPr>
          <a:lstStyle/>
          <a:p>
            <a:pPr algn="l">
              <a:lnSpc>
                <a:spcPts val="3562"/>
              </a:lnSpc>
            </a:pPr>
            <a:r>
              <a:rPr lang="en-US" sz="2187">
                <a:solidFill>
                  <a:srgbClr val="535151"/>
                </a:solidFill>
                <a:latin typeface="Inter"/>
                <a:ea typeface="Inter"/>
                <a:cs typeface="Inter"/>
                <a:sym typeface="Inter"/>
              </a:rPr>
              <a:t>Summarized counter-narratives (≤250 words) were more coherent and concise. Longer narratives (200–400 words) were tested but not as effective for downstream tasks.</a:t>
            </a:r>
          </a:p>
        </p:txBody>
      </p:sp>
      <p:sp>
        <p:nvSpPr>
          <p:cNvPr name="TextBox 9" id="9"/>
          <p:cNvSpPr txBox="true"/>
          <p:nvPr/>
        </p:nvSpPr>
        <p:spPr>
          <a:xfrm rot="0">
            <a:off x="810593" y="6030260"/>
            <a:ext cx="3721299" cy="493662"/>
          </a:xfrm>
          <a:prstGeom prst="rect">
            <a:avLst/>
          </a:prstGeom>
        </p:spPr>
        <p:txBody>
          <a:bodyPr anchor="t" rtlCol="false" tIns="0" lIns="0" bIns="0" rIns="0">
            <a:spAutoFit/>
          </a:bodyPr>
          <a:lstStyle/>
          <a:p>
            <a:pPr algn="l">
              <a:lnSpc>
                <a:spcPts val="3625"/>
              </a:lnSpc>
            </a:pPr>
            <a:r>
              <a:rPr lang="en-US" sz="2874" b="true">
                <a:solidFill>
                  <a:srgbClr val="2C2929"/>
                </a:solidFill>
                <a:latin typeface="Arimo Bold"/>
                <a:ea typeface="Arimo Bold"/>
                <a:cs typeface="Arimo Bold"/>
                <a:sym typeface="Arimo Bold"/>
              </a:rPr>
              <a:t>Key Characteristics</a:t>
            </a:r>
          </a:p>
        </p:txBody>
      </p:sp>
      <p:sp>
        <p:nvSpPr>
          <p:cNvPr name="TextBox 10" id="10"/>
          <p:cNvSpPr txBox="true"/>
          <p:nvPr/>
        </p:nvSpPr>
        <p:spPr>
          <a:xfrm rot="0">
            <a:off x="810593" y="6657272"/>
            <a:ext cx="7805886" cy="2353866"/>
          </a:xfrm>
          <a:prstGeom prst="rect">
            <a:avLst/>
          </a:prstGeom>
        </p:spPr>
        <p:txBody>
          <a:bodyPr anchor="t" rtlCol="false" tIns="0" lIns="0" bIns="0" rIns="0">
            <a:spAutoFit/>
          </a:bodyPr>
          <a:lstStyle/>
          <a:p>
            <a:pPr algn="l">
              <a:lnSpc>
                <a:spcPts val="3562"/>
              </a:lnSpc>
            </a:pPr>
            <a:r>
              <a:rPr lang="en-US" sz="2187">
                <a:solidFill>
                  <a:srgbClr val="535151"/>
                </a:solidFill>
                <a:latin typeface="Inter"/>
                <a:ea typeface="Inter"/>
                <a:cs typeface="Inter"/>
                <a:sym typeface="Inter"/>
              </a:rPr>
              <a:t>The generated narratives strictly adhere to verified historical facts, rephrasing provided inputs, strengthening the counter-argument. Original facts are included beyond references to important dates, statistics, and data are prominently integrated.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Freeform 5" id="5"/>
          <p:cNvSpPr/>
          <p:nvPr/>
        </p:nvSpPr>
        <p:spPr>
          <a:xfrm flipH="false" flipV="false" rot="0">
            <a:off x="9590869" y="0"/>
            <a:ext cx="8697131" cy="10287000"/>
          </a:xfrm>
          <a:custGeom>
            <a:avLst/>
            <a:gdLst/>
            <a:ahLst/>
            <a:cxnLst/>
            <a:rect r="r" b="b" t="t" l="l"/>
            <a:pathLst>
              <a:path h="10287000" w="8697131">
                <a:moveTo>
                  <a:pt x="0" y="0"/>
                </a:moveTo>
                <a:lnTo>
                  <a:pt x="8697131" y="0"/>
                </a:lnTo>
                <a:lnTo>
                  <a:pt x="8697131" y="10287000"/>
                </a:lnTo>
                <a:lnTo>
                  <a:pt x="0" y="10287000"/>
                </a:lnTo>
                <a:lnTo>
                  <a:pt x="0" y="0"/>
                </a:lnTo>
                <a:close/>
              </a:path>
            </a:pathLst>
          </a:custGeom>
          <a:blipFill>
            <a:blip r:embed="rId4"/>
            <a:stretch>
              <a:fillRect l="-5024" t="-3761" r="-17705" b="0"/>
            </a:stretch>
          </a:blipFill>
        </p:spPr>
      </p:sp>
      <p:sp>
        <p:nvSpPr>
          <p:cNvPr name="TextBox 6" id="6"/>
          <p:cNvSpPr txBox="true"/>
          <p:nvPr/>
        </p:nvSpPr>
        <p:spPr>
          <a:xfrm rot="0">
            <a:off x="378020" y="612688"/>
            <a:ext cx="9910104" cy="774874"/>
          </a:xfrm>
          <a:prstGeom prst="rect">
            <a:avLst/>
          </a:prstGeom>
        </p:spPr>
        <p:txBody>
          <a:bodyPr anchor="t" rtlCol="false" tIns="0" lIns="0" bIns="0" rIns="0">
            <a:spAutoFit/>
          </a:bodyPr>
          <a:lstStyle/>
          <a:p>
            <a:pPr algn="l">
              <a:lnSpc>
                <a:spcPts val="5928"/>
              </a:lnSpc>
            </a:pPr>
            <a:r>
              <a:rPr lang="en-US" sz="4712" b="true">
                <a:solidFill>
                  <a:srgbClr val="2C2929"/>
                </a:solidFill>
                <a:latin typeface="Arimo Bold"/>
                <a:ea typeface="Arimo Bold"/>
                <a:cs typeface="Arimo Bold"/>
                <a:sym typeface="Arimo Bold"/>
              </a:rPr>
              <a:t>Comparative Analysis for Phi-3 </a:t>
            </a:r>
          </a:p>
        </p:txBody>
      </p:sp>
      <p:sp>
        <p:nvSpPr>
          <p:cNvPr name="TextBox 7" id="7"/>
          <p:cNvSpPr txBox="true"/>
          <p:nvPr/>
        </p:nvSpPr>
        <p:spPr>
          <a:xfrm rot="0">
            <a:off x="270826" y="2378657"/>
            <a:ext cx="8873174" cy="7748819"/>
          </a:xfrm>
          <a:prstGeom prst="rect">
            <a:avLst/>
          </a:prstGeom>
        </p:spPr>
        <p:txBody>
          <a:bodyPr anchor="t" rtlCol="false" tIns="0" lIns="0" bIns="0" rIns="0">
            <a:spAutoFit/>
          </a:bodyPr>
          <a:lstStyle/>
          <a:p>
            <a:pPr algn="just" marL="509486" indent="-254743" lvl="1">
              <a:lnSpc>
                <a:spcPts val="3841"/>
              </a:lnSpc>
              <a:buFont typeface="Arial"/>
              <a:buChar char="•"/>
            </a:pPr>
            <a:r>
              <a:rPr lang="en-US" b="true" sz="2359">
                <a:solidFill>
                  <a:srgbClr val="535151"/>
                </a:solidFill>
                <a:latin typeface="Inter Bold"/>
                <a:ea typeface="Inter Bold"/>
                <a:cs typeface="Inter Bold"/>
                <a:sym typeface="Inter Bold"/>
              </a:rPr>
              <a:t>High Factual Accuracy:</a:t>
            </a:r>
            <a:r>
              <a:rPr lang="en-US" sz="2359">
                <a:solidFill>
                  <a:srgbClr val="535151"/>
                </a:solidFill>
                <a:latin typeface="Inter"/>
                <a:ea typeface="Inter"/>
                <a:cs typeface="Inter"/>
                <a:sym typeface="Inter"/>
              </a:rPr>
              <a:t> Phi-3 effectively refutes claims with verified data, ensuring credibility and precision.</a:t>
            </a:r>
          </a:p>
          <a:p>
            <a:pPr algn="just" marL="509486" indent="-254743" lvl="1">
              <a:lnSpc>
                <a:spcPts val="3841"/>
              </a:lnSpc>
              <a:buFont typeface="Arial"/>
              <a:buChar char="•"/>
            </a:pPr>
            <a:r>
              <a:rPr lang="en-US" b="true" sz="2359">
                <a:solidFill>
                  <a:srgbClr val="535151"/>
                </a:solidFill>
                <a:latin typeface="Inter Bold"/>
                <a:ea typeface="Inter Bold"/>
                <a:cs typeface="Inter Bold"/>
                <a:sym typeface="Inter Bold"/>
              </a:rPr>
              <a:t>Vivid Storytelling: </a:t>
            </a:r>
            <a:r>
              <a:rPr lang="en-US" sz="2359">
                <a:solidFill>
                  <a:srgbClr val="535151"/>
                </a:solidFill>
                <a:latin typeface="Inter"/>
                <a:ea typeface="Inter"/>
                <a:cs typeface="Inter"/>
                <a:sym typeface="Inter"/>
              </a:rPr>
              <a:t>Combines strong imagery and human experiences to create engaging, emotionally resonant narratives.</a:t>
            </a:r>
          </a:p>
          <a:p>
            <a:pPr algn="just" marL="509486" indent="-254743" lvl="1">
              <a:lnSpc>
                <a:spcPts val="3841"/>
              </a:lnSpc>
              <a:buFont typeface="Arial"/>
              <a:buChar char="•"/>
            </a:pPr>
            <a:r>
              <a:rPr lang="en-US" b="true" sz="2359">
                <a:solidFill>
                  <a:srgbClr val="535151"/>
                </a:solidFill>
                <a:latin typeface="Inter Bold"/>
                <a:ea typeface="Inter Bold"/>
                <a:cs typeface="Inter Bold"/>
                <a:sym typeface="Inter Bold"/>
              </a:rPr>
              <a:t>Aggressive yet Coherent Tone:</a:t>
            </a:r>
            <a:r>
              <a:rPr lang="en-US" sz="2359">
                <a:solidFill>
                  <a:srgbClr val="535151"/>
                </a:solidFill>
                <a:latin typeface="Inter"/>
                <a:ea typeface="Inter"/>
                <a:cs typeface="Inter"/>
                <a:sym typeface="Inter"/>
              </a:rPr>
              <a:t> Maintains assertiveness while ensuring logical flow and clarity in counter-narratives.</a:t>
            </a:r>
          </a:p>
          <a:p>
            <a:pPr algn="just" marL="509486" indent="-254743" lvl="1">
              <a:lnSpc>
                <a:spcPts val="3841"/>
              </a:lnSpc>
              <a:buFont typeface="Arial"/>
              <a:buChar char="•"/>
            </a:pPr>
            <a:r>
              <a:rPr lang="en-US" b="true" sz="2359">
                <a:solidFill>
                  <a:srgbClr val="535151"/>
                </a:solidFill>
                <a:latin typeface="Inter Bold"/>
                <a:ea typeface="Inter Bold"/>
                <a:cs typeface="Inter Bold"/>
                <a:sym typeface="Inter Bold"/>
              </a:rPr>
              <a:t>Adaptable Outputs:</a:t>
            </a:r>
            <a:r>
              <a:rPr lang="en-US" sz="2359">
                <a:solidFill>
                  <a:srgbClr val="535151"/>
                </a:solidFill>
                <a:latin typeface="Inter"/>
                <a:ea typeface="Inter"/>
                <a:cs typeface="Inter"/>
                <a:sym typeface="Inter"/>
              </a:rPr>
              <a:t> Generates both detailed and concise narratives suitable for various platforms and audiences.</a:t>
            </a:r>
          </a:p>
          <a:p>
            <a:pPr algn="just" marL="509486" indent="-254743" lvl="1">
              <a:lnSpc>
                <a:spcPts val="3841"/>
              </a:lnSpc>
              <a:buFont typeface="Arial"/>
              <a:buChar char="•"/>
            </a:pPr>
            <a:r>
              <a:rPr lang="en-US" b="true" sz="2359">
                <a:solidFill>
                  <a:srgbClr val="535151"/>
                </a:solidFill>
                <a:latin typeface="Inter Bold"/>
                <a:ea typeface="Inter Bold"/>
                <a:cs typeface="Inter Bold"/>
                <a:sym typeface="Inter Bold"/>
              </a:rPr>
              <a:t>Superior to Llama 3.2: </a:t>
            </a:r>
            <a:r>
              <a:rPr lang="en-US" sz="2359">
                <a:solidFill>
                  <a:srgbClr val="535151"/>
                </a:solidFill>
                <a:latin typeface="Inter"/>
                <a:ea typeface="Inter"/>
                <a:cs typeface="Inter"/>
                <a:sym typeface="Inter"/>
              </a:rPr>
              <a:t>Outperforms in vivid imagery, assertive specificity, and emotional engagement, while Llama 3.2 excels in contextual understanding.</a:t>
            </a:r>
          </a:p>
          <a:p>
            <a:pPr algn="just" marL="509486" indent="-254743" lvl="1">
              <a:lnSpc>
                <a:spcPts val="3843"/>
              </a:lnSpc>
              <a:buFont typeface="Arial"/>
              <a:buChar char="•"/>
            </a:pPr>
            <a:r>
              <a:rPr lang="en-US" b="true" sz="2359">
                <a:solidFill>
                  <a:srgbClr val="535151"/>
                </a:solidFill>
                <a:latin typeface="Inter Bold"/>
                <a:ea typeface="Inter Bold"/>
                <a:cs typeface="Inter Bold"/>
                <a:sym typeface="Inter Bold"/>
              </a:rPr>
              <a:t>Impactful Narrative Design:</a:t>
            </a:r>
            <a:r>
              <a:rPr lang="en-US" sz="2359">
                <a:solidFill>
                  <a:srgbClr val="535151"/>
                </a:solidFill>
                <a:latin typeface="Inter"/>
                <a:ea typeface="Inter"/>
                <a:cs typeface="Inter"/>
                <a:sym typeface="Inter"/>
              </a:rPr>
              <a:t> Blends accuracy and creativity, delivering outputs that are both compelling and fact-driven.</a:t>
            </a:r>
          </a:p>
        </p:txBody>
      </p:sp>
      <p:sp>
        <p:nvSpPr>
          <p:cNvPr name="TextBox 8" id="8"/>
          <p:cNvSpPr txBox="true"/>
          <p:nvPr/>
        </p:nvSpPr>
        <p:spPr>
          <a:xfrm rot="0">
            <a:off x="492320" y="1689435"/>
            <a:ext cx="6846821" cy="463550"/>
          </a:xfrm>
          <a:prstGeom prst="rect">
            <a:avLst/>
          </a:prstGeom>
        </p:spPr>
        <p:txBody>
          <a:bodyPr anchor="t" rtlCol="false" tIns="0" lIns="0" bIns="0" rIns="0">
            <a:spAutoFit/>
          </a:bodyPr>
          <a:lstStyle/>
          <a:p>
            <a:pPr algn="l">
              <a:lnSpc>
                <a:spcPts val="3625"/>
              </a:lnSpc>
            </a:pPr>
            <a:r>
              <a:rPr lang="en-US" sz="2875" b="true">
                <a:solidFill>
                  <a:srgbClr val="2C2929"/>
                </a:solidFill>
                <a:latin typeface="Arimo Bold"/>
                <a:ea typeface="Arimo Bold"/>
                <a:cs typeface="Arimo Bold"/>
                <a:sym typeface="Arimo Bold"/>
              </a:rPr>
              <a:t>Outcome and Impact for Phi-3: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9F8"/>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9F8">
                <a:alpha val="94902"/>
              </a:srgbClr>
            </a:solidFill>
          </p:spPr>
        </p:sp>
      </p:grpSp>
      <p:sp>
        <p:nvSpPr>
          <p:cNvPr name="Freeform 5" id="5"/>
          <p:cNvSpPr/>
          <p:nvPr/>
        </p:nvSpPr>
        <p:spPr>
          <a:xfrm flipH="false" flipV="false" rot="0">
            <a:off x="609654" y="8295558"/>
            <a:ext cx="16937261" cy="1016262"/>
          </a:xfrm>
          <a:custGeom>
            <a:avLst/>
            <a:gdLst/>
            <a:ahLst/>
            <a:cxnLst/>
            <a:rect r="r" b="b" t="t" l="l"/>
            <a:pathLst>
              <a:path h="1016262" w="16937261">
                <a:moveTo>
                  <a:pt x="0" y="0"/>
                </a:moveTo>
                <a:lnTo>
                  <a:pt x="16937261" y="0"/>
                </a:lnTo>
                <a:lnTo>
                  <a:pt x="16937261" y="1016262"/>
                </a:lnTo>
                <a:lnTo>
                  <a:pt x="0" y="1016262"/>
                </a:lnTo>
                <a:lnTo>
                  <a:pt x="0" y="0"/>
                </a:lnTo>
                <a:close/>
              </a:path>
            </a:pathLst>
          </a:custGeom>
          <a:blipFill>
            <a:blip r:embed="rId4"/>
            <a:stretch>
              <a:fillRect l="-20097" t="-3054" r="-44296" b="-6109"/>
            </a:stretch>
          </a:blipFill>
        </p:spPr>
      </p:sp>
      <p:sp>
        <p:nvSpPr>
          <p:cNvPr name="TextBox 6" id="6"/>
          <p:cNvSpPr txBox="true"/>
          <p:nvPr/>
        </p:nvSpPr>
        <p:spPr>
          <a:xfrm rot="0">
            <a:off x="1960174" y="2586938"/>
            <a:ext cx="15010990" cy="2781570"/>
          </a:xfrm>
          <a:prstGeom prst="rect">
            <a:avLst/>
          </a:prstGeom>
        </p:spPr>
        <p:txBody>
          <a:bodyPr anchor="t" rtlCol="false" tIns="0" lIns="0" bIns="0" rIns="0">
            <a:spAutoFit/>
          </a:bodyPr>
          <a:lstStyle/>
          <a:p>
            <a:pPr algn="l" marL="589881" indent="-294941" lvl="1">
              <a:lnSpc>
                <a:spcPts val="4448"/>
              </a:lnSpc>
              <a:buFont typeface="Arial"/>
              <a:buChar char="•"/>
            </a:pPr>
            <a:r>
              <a:rPr lang="en-US" sz="2732">
                <a:solidFill>
                  <a:srgbClr val="535151"/>
                </a:solidFill>
                <a:latin typeface="Inter"/>
                <a:ea typeface="Inter"/>
                <a:cs typeface="Inter"/>
                <a:sym typeface="Inter"/>
              </a:rPr>
              <a:t>Initially, we attempted to directly feed counter-narratives into the image generation model (e.g., Stable Diffusion). However, this approach often resulted in outputs that were vague, irrelevant, or inconsistent. </a:t>
            </a:r>
          </a:p>
          <a:p>
            <a:pPr algn="l" marL="589881" indent="-294941" lvl="1">
              <a:lnSpc>
                <a:spcPts val="4448"/>
              </a:lnSpc>
              <a:buFont typeface="Arial"/>
              <a:buChar char="•"/>
            </a:pPr>
            <a:r>
              <a:rPr lang="en-US" sz="2732">
                <a:solidFill>
                  <a:srgbClr val="535151"/>
                </a:solidFill>
                <a:latin typeface="Inter"/>
                <a:ea typeface="Inter"/>
                <a:cs typeface="Inter"/>
                <a:sym typeface="Inter"/>
              </a:rPr>
              <a:t>Also stable diffusion could only handle input sequence upto 77 tokens </a:t>
            </a:r>
          </a:p>
          <a:p>
            <a:pPr algn="l">
              <a:lnSpc>
                <a:spcPts val="4449"/>
              </a:lnSpc>
            </a:pPr>
          </a:p>
        </p:txBody>
      </p:sp>
      <p:sp>
        <p:nvSpPr>
          <p:cNvPr name="Freeform 7" id="7"/>
          <p:cNvSpPr/>
          <p:nvPr/>
        </p:nvSpPr>
        <p:spPr>
          <a:xfrm flipH="false" flipV="false" rot="0">
            <a:off x="168924" y="5873334"/>
            <a:ext cx="17950152" cy="1920649"/>
          </a:xfrm>
          <a:custGeom>
            <a:avLst/>
            <a:gdLst/>
            <a:ahLst/>
            <a:cxnLst/>
            <a:rect r="r" b="b" t="t" l="l"/>
            <a:pathLst>
              <a:path h="1920649" w="17950152">
                <a:moveTo>
                  <a:pt x="0" y="0"/>
                </a:moveTo>
                <a:lnTo>
                  <a:pt x="17950152" y="0"/>
                </a:lnTo>
                <a:lnTo>
                  <a:pt x="17950152" y="1920648"/>
                </a:lnTo>
                <a:lnTo>
                  <a:pt x="0" y="1920648"/>
                </a:lnTo>
                <a:lnTo>
                  <a:pt x="0" y="0"/>
                </a:lnTo>
                <a:close/>
              </a:path>
            </a:pathLst>
          </a:custGeom>
          <a:blipFill>
            <a:blip r:embed="rId5"/>
            <a:stretch>
              <a:fillRect l="0" t="-2500" r="0" b="-1180"/>
            </a:stretch>
          </a:blipFill>
        </p:spPr>
      </p:sp>
      <p:sp>
        <p:nvSpPr>
          <p:cNvPr name="TextBox 8" id="8"/>
          <p:cNvSpPr txBox="true"/>
          <p:nvPr/>
        </p:nvSpPr>
        <p:spPr>
          <a:xfrm rot="0">
            <a:off x="2399814" y="544200"/>
            <a:ext cx="12160461" cy="902325"/>
          </a:xfrm>
          <a:prstGeom prst="rect">
            <a:avLst/>
          </a:prstGeom>
        </p:spPr>
        <p:txBody>
          <a:bodyPr anchor="t" rtlCol="false" tIns="0" lIns="0" bIns="0" rIns="0">
            <a:spAutoFit/>
          </a:bodyPr>
          <a:lstStyle/>
          <a:p>
            <a:pPr algn="l">
              <a:lnSpc>
                <a:spcPts val="6935"/>
              </a:lnSpc>
            </a:pPr>
            <a:r>
              <a:rPr lang="en-US" sz="5512" b="true">
                <a:solidFill>
                  <a:srgbClr val="2C2929"/>
                </a:solidFill>
                <a:latin typeface="Arimo Bold"/>
                <a:ea typeface="Arimo Bold"/>
                <a:cs typeface="Arimo Bold"/>
                <a:sym typeface="Arimo Bold"/>
              </a:rPr>
              <a:t>Why we need Intermediate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DAGZvkK05pg</dc:identifier>
  <dcterms:modified xsi:type="dcterms:W3CDTF">2011-08-01T06:04:30Z</dcterms:modified>
  <cp:revision>1</cp:revision>
  <dc:title>Generating-Narratives-A-Multimodal-Approach-to-Storytelling.pptx</dc:title>
</cp:coreProperties>
</file>